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0-1.png"/><Relationship Id="rId2" Type="http://schemas.openxmlformats.org/officeDocument/2006/relationships/image" Target="../media/image-10-2.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2-1.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3-1.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9-1.png"/><Relationship Id="rId2" Type="http://schemas.openxmlformats.org/officeDocument/2006/relationships/image" Target="../media/image-9-2.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280190" y="1914644"/>
            <a:ext cx="7556421" cy="1956435"/>
          </a:xfrm>
          <a:prstGeom prst="rect">
            <a:avLst/>
          </a:prstGeom>
          <a:noFill/>
          <a:ln/>
        </p:spPr>
        <p:txBody>
          <a:bodyPr wrap="square" rtlCol="0" anchor="t"/>
          <a:lstStyle/>
          <a:p>
            <a:pPr indent="0" marL="0">
              <a:lnSpc>
                <a:spcPts val="7702"/>
              </a:lnSpc>
              <a:buNone/>
            </a:pPr>
            <a:r>
              <a:rPr lang="en-US" sz="6162" dirty="0">
                <a:solidFill>
                  <a:srgbClr val="1B1B27"/>
                </a:solidFill>
                <a:latin typeface="Raleway" pitchFamily="34" charset="0"/>
                <a:ea typeface="Raleway" pitchFamily="34" charset="-122"/>
                <a:cs typeface="Raleway" pitchFamily="34" charset="-120"/>
              </a:rPr>
              <a:t>Taiwan - Eine Insel voller Kontraste</a:t>
            </a:r>
            <a:endParaRPr lang="en-US" sz="6162" dirty="0"/>
          </a:p>
        </p:txBody>
      </p:sp>
      <p:sp>
        <p:nvSpPr>
          <p:cNvPr id="6" name="Text 3"/>
          <p:cNvSpPr/>
          <p:nvPr/>
        </p:nvSpPr>
        <p:spPr>
          <a:xfrm>
            <a:off x="6280190" y="4211241"/>
            <a:ext cx="7556421" cy="1451610"/>
          </a:xfrm>
          <a:prstGeom prst="rect">
            <a:avLst/>
          </a:prstGeom>
          <a:noFill/>
          <a:ln/>
        </p:spPr>
        <p:txBody>
          <a:bodyPr wrap="square" rtlCol="0" anchor="t"/>
          <a:lstStyle/>
          <a:p>
            <a:pPr indent="0" marL="0">
              <a:lnSpc>
                <a:spcPts val="2858"/>
              </a:lnSpc>
              <a:buNone/>
            </a:pPr>
            <a:r>
              <a:rPr lang="en-US" sz="1786" dirty="0">
                <a:solidFill>
                  <a:srgbClr val="3C3939"/>
                </a:solidFill>
                <a:latin typeface="Roboto" pitchFamily="34" charset="0"/>
                <a:ea typeface="Roboto" pitchFamily="34" charset="-122"/>
                <a:cs typeface="Roboto" pitchFamily="34" charset="-120"/>
              </a:rPr>
              <a:t>Taiwan ist eine Insel voller Kontraste. Von majestätischen Bergen bis hin zu pulsierenden Städten und malerischen Küsten bietet Taiwan eine einzigartige Mischung aus Tradition und Moderne, Geschichte und Kultur. Tauchen Sie ein in die faszinierende Welt Taiwans.</a:t>
            </a:r>
            <a:endParaRPr lang="en-US" sz="1786" dirty="0"/>
          </a:p>
        </p:txBody>
      </p:sp>
      <p:sp>
        <p:nvSpPr>
          <p:cNvPr id="7" name="Shape 4"/>
          <p:cNvSpPr/>
          <p:nvPr/>
        </p:nvSpPr>
        <p:spPr>
          <a:xfrm>
            <a:off x="6280190" y="5934908"/>
            <a:ext cx="362903" cy="362903"/>
          </a:xfrm>
          <a:prstGeom prst="roundRect">
            <a:avLst>
              <a:gd name="adj" fmla="val 25194296"/>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6287810" y="5942528"/>
            <a:ext cx="347663" cy="347663"/>
          </a:xfrm>
          <a:prstGeom prst="rect">
            <a:avLst/>
          </a:prstGeom>
        </p:spPr>
      </p:pic>
      <p:sp>
        <p:nvSpPr>
          <p:cNvPr id="9" name="Text 5"/>
          <p:cNvSpPr/>
          <p:nvPr/>
        </p:nvSpPr>
        <p:spPr>
          <a:xfrm>
            <a:off x="6756440" y="5918002"/>
            <a:ext cx="2515314" cy="396835"/>
          </a:xfrm>
          <a:prstGeom prst="rect">
            <a:avLst/>
          </a:prstGeom>
          <a:noFill/>
          <a:ln/>
        </p:spPr>
        <p:txBody>
          <a:bodyPr wrap="none" rtlCol="0" anchor="t"/>
          <a:lstStyle/>
          <a:p>
            <a:pPr algn="l" indent="0" marL="0">
              <a:lnSpc>
                <a:spcPts val="3126"/>
              </a:lnSpc>
              <a:buNone/>
            </a:pPr>
            <a:r>
              <a:rPr lang="en-US" sz="2233" b="1" dirty="0">
                <a:solidFill>
                  <a:srgbClr val="3C3939"/>
                </a:solidFill>
                <a:latin typeface="Roboto" pitchFamily="34" charset="0"/>
                <a:ea typeface="Roboto" pitchFamily="34" charset="-122"/>
                <a:cs typeface="Roboto" pitchFamily="34" charset="-120"/>
              </a:rPr>
              <a:t>by Michael Holstein</a:t>
            </a:r>
            <a:endParaRPr lang="en-US" sz="2233"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793790" y="1974294"/>
            <a:ext cx="7556421" cy="2126337"/>
          </a:xfrm>
          <a:prstGeom prst="rect">
            <a:avLst/>
          </a:prstGeom>
          <a:noFill/>
          <a:ln/>
        </p:spPr>
        <p:txBody>
          <a:bodyPr wrap="square" rtlCol="0" anchor="t"/>
          <a:lstStyle/>
          <a:p>
            <a:pPr indent="0" marL="0">
              <a:lnSpc>
                <a:spcPts val="5581"/>
              </a:lnSpc>
              <a:buNone/>
            </a:pPr>
            <a:r>
              <a:rPr lang="en-US" sz="4465" dirty="0">
                <a:solidFill>
                  <a:srgbClr val="1B1B27"/>
                </a:solidFill>
                <a:latin typeface="Raleway" pitchFamily="34" charset="0"/>
                <a:ea typeface="Raleway" pitchFamily="34" charset="-122"/>
                <a:cs typeface="Raleway" pitchFamily="34" charset="-120"/>
              </a:rPr>
              <a:t>Schlussfolgerung: Taiwan - eine faszinierende Destination</a:t>
            </a:r>
            <a:endParaRPr lang="en-US" sz="4465" dirty="0"/>
          </a:p>
        </p:txBody>
      </p:sp>
      <p:sp>
        <p:nvSpPr>
          <p:cNvPr id="6" name="Text 3"/>
          <p:cNvSpPr/>
          <p:nvPr/>
        </p:nvSpPr>
        <p:spPr>
          <a:xfrm>
            <a:off x="793790" y="4440793"/>
            <a:ext cx="7556421" cy="1814513"/>
          </a:xfrm>
          <a:prstGeom prst="rect">
            <a:avLst/>
          </a:prstGeom>
          <a:noFill/>
          <a:ln/>
        </p:spPr>
        <p:txBody>
          <a:bodyPr wrap="square" rtlCol="0" anchor="t"/>
          <a:lstStyle/>
          <a:p>
            <a:pPr indent="0" marL="0">
              <a:lnSpc>
                <a:spcPts val="2858"/>
              </a:lnSpc>
              <a:buNone/>
            </a:pPr>
            <a:r>
              <a:rPr lang="en-US" sz="1786" dirty="0">
                <a:solidFill>
                  <a:srgbClr val="3C3939"/>
                </a:solidFill>
                <a:latin typeface="Roboto" pitchFamily="34" charset="0"/>
                <a:ea typeface="Roboto" pitchFamily="34" charset="-122"/>
                <a:cs typeface="Roboto" pitchFamily="34" charset="-120"/>
              </a:rPr>
              <a:t>Taiwan ist ein Land voller Kontraste und bietet eine einzigartige Mischung aus Tradition und Moderne, Geschichte und Kultur. Von den atemberaubenden Landschaften bis hin zu den pulsierenden Städten und der herzlichen Gastfreundschaft der Menschen ist Taiwan eine faszinierende Destination, die Sie begeistern wird.</a:t>
            </a:r>
            <a:endParaRPr lang="en-US" sz="1786"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sp>
        <p:nvSpPr>
          <p:cNvPr id="4" name="Text 2"/>
          <p:cNvSpPr/>
          <p:nvPr/>
        </p:nvSpPr>
        <p:spPr>
          <a:xfrm>
            <a:off x="793790" y="1266944"/>
            <a:ext cx="12246769" cy="708779"/>
          </a:xfrm>
          <a:prstGeom prst="rect">
            <a:avLst/>
          </a:prstGeom>
          <a:noFill/>
          <a:ln/>
        </p:spPr>
        <p:txBody>
          <a:bodyPr wrap="none" rtlCol="0" anchor="t"/>
          <a:lstStyle/>
          <a:p>
            <a:pPr indent="0" marL="0">
              <a:lnSpc>
                <a:spcPts val="5581"/>
              </a:lnSpc>
              <a:buNone/>
            </a:pPr>
            <a:r>
              <a:rPr lang="en-US" sz="4465" dirty="0">
                <a:solidFill>
                  <a:srgbClr val="1B1B27"/>
                </a:solidFill>
                <a:latin typeface="Raleway" pitchFamily="34" charset="0"/>
                <a:ea typeface="Raleway" pitchFamily="34" charset="-122"/>
                <a:cs typeface="Raleway" pitchFamily="34" charset="-120"/>
              </a:rPr>
              <a:t>Geographie und Klima: Von Bergen bis Strände</a:t>
            </a:r>
            <a:endParaRPr lang="en-US" sz="4465" dirty="0"/>
          </a:p>
        </p:txBody>
      </p:sp>
      <p:sp>
        <p:nvSpPr>
          <p:cNvPr id="5" name="Text 3"/>
          <p:cNvSpPr/>
          <p:nvPr/>
        </p:nvSpPr>
        <p:spPr>
          <a:xfrm>
            <a:off x="793790" y="2429351"/>
            <a:ext cx="13042821" cy="1088708"/>
          </a:xfrm>
          <a:prstGeom prst="rect">
            <a:avLst/>
          </a:prstGeom>
          <a:noFill/>
          <a:ln/>
        </p:spPr>
        <p:txBody>
          <a:bodyPr wrap="square" rtlCol="0" anchor="t"/>
          <a:lstStyle/>
          <a:p>
            <a:pPr indent="0" marL="0">
              <a:lnSpc>
                <a:spcPts val="2858"/>
              </a:lnSpc>
              <a:buNone/>
            </a:pPr>
            <a:r>
              <a:rPr lang="en-US" sz="1786" dirty="0">
                <a:solidFill>
                  <a:srgbClr val="3C3939"/>
                </a:solidFill>
                <a:latin typeface="Roboto" pitchFamily="34" charset="0"/>
                <a:ea typeface="Roboto" pitchFamily="34" charset="-122"/>
                <a:cs typeface="Roboto" pitchFamily="34" charset="-120"/>
              </a:rPr>
              <a:t>Taiwan ist von Bergen geprägt, mit dem Jade Mountain als höchstem Gipfel. Der Osten der Insel wird von dem Pazifischen Ozean umspült, während die Westküste von flachen Ebenen und fruchtbaren Reisfeldern dominiert wird. Das subtropische Klima bietet milde Winter und heiße, feuchte Sommer.</a:t>
            </a:r>
            <a:endParaRPr lang="en-US" sz="1786" dirty="0"/>
          </a:p>
        </p:txBody>
      </p:sp>
      <p:sp>
        <p:nvSpPr>
          <p:cNvPr id="6" name="Text 4"/>
          <p:cNvSpPr/>
          <p:nvPr/>
        </p:nvSpPr>
        <p:spPr>
          <a:xfrm>
            <a:off x="793790" y="4000024"/>
            <a:ext cx="2835235" cy="354330"/>
          </a:xfrm>
          <a:prstGeom prst="rect">
            <a:avLst/>
          </a:prstGeom>
          <a:noFill/>
          <a:ln/>
        </p:spPr>
        <p:txBody>
          <a:bodyPr wrap="none" rtlCol="0" anchor="t"/>
          <a:lstStyle/>
          <a:p>
            <a:pPr indent="0" marL="0">
              <a:lnSpc>
                <a:spcPts val="2791"/>
              </a:lnSpc>
              <a:buNone/>
            </a:pPr>
            <a:r>
              <a:rPr lang="en-US" sz="2233" dirty="0">
                <a:solidFill>
                  <a:srgbClr val="1B1B27"/>
                </a:solidFill>
                <a:latin typeface="Raleway" pitchFamily="34" charset="0"/>
                <a:ea typeface="Raleway" pitchFamily="34" charset="-122"/>
                <a:cs typeface="Raleway" pitchFamily="34" charset="-120"/>
              </a:rPr>
              <a:t>Berge</a:t>
            </a:r>
            <a:endParaRPr lang="en-US" sz="2233" dirty="0"/>
          </a:p>
        </p:txBody>
      </p:sp>
      <p:sp>
        <p:nvSpPr>
          <p:cNvPr id="7" name="Text 5"/>
          <p:cNvSpPr/>
          <p:nvPr/>
        </p:nvSpPr>
        <p:spPr>
          <a:xfrm>
            <a:off x="793790" y="4581168"/>
            <a:ext cx="3978116" cy="1814513"/>
          </a:xfrm>
          <a:prstGeom prst="rect">
            <a:avLst/>
          </a:prstGeom>
          <a:noFill/>
          <a:ln/>
        </p:spPr>
        <p:txBody>
          <a:bodyPr wrap="square" rtlCol="0" anchor="t"/>
          <a:lstStyle/>
          <a:p>
            <a:pPr indent="0" marL="0">
              <a:lnSpc>
                <a:spcPts val="2858"/>
              </a:lnSpc>
              <a:buNone/>
            </a:pPr>
            <a:r>
              <a:rPr lang="en-US" sz="1786" dirty="0">
                <a:solidFill>
                  <a:srgbClr val="3C3939"/>
                </a:solidFill>
                <a:latin typeface="Roboto" pitchFamily="34" charset="0"/>
                <a:ea typeface="Roboto" pitchFamily="34" charset="-122"/>
                <a:cs typeface="Roboto" pitchFamily="34" charset="-120"/>
              </a:rPr>
              <a:t>Die Gebirgskette im Osten Taiwans beherbergt atemberaubende Landschaften mit tiefen Schluchten, Wasserfällen und subtropischen Wäldern.</a:t>
            </a:r>
            <a:endParaRPr lang="en-US" sz="1786" dirty="0"/>
          </a:p>
        </p:txBody>
      </p:sp>
      <p:sp>
        <p:nvSpPr>
          <p:cNvPr id="8" name="Text 6"/>
          <p:cNvSpPr/>
          <p:nvPr/>
        </p:nvSpPr>
        <p:spPr>
          <a:xfrm>
            <a:off x="5332928" y="4000024"/>
            <a:ext cx="2835235" cy="354330"/>
          </a:xfrm>
          <a:prstGeom prst="rect">
            <a:avLst/>
          </a:prstGeom>
          <a:noFill/>
          <a:ln/>
        </p:spPr>
        <p:txBody>
          <a:bodyPr wrap="none" rtlCol="0" anchor="t"/>
          <a:lstStyle/>
          <a:p>
            <a:pPr indent="0" marL="0">
              <a:lnSpc>
                <a:spcPts val="2791"/>
              </a:lnSpc>
              <a:buNone/>
            </a:pPr>
            <a:r>
              <a:rPr lang="en-US" sz="2233" dirty="0">
                <a:solidFill>
                  <a:srgbClr val="1B1B27"/>
                </a:solidFill>
                <a:latin typeface="Raleway" pitchFamily="34" charset="0"/>
                <a:ea typeface="Raleway" pitchFamily="34" charset="-122"/>
                <a:cs typeface="Raleway" pitchFamily="34" charset="-120"/>
              </a:rPr>
              <a:t>Küste</a:t>
            </a:r>
            <a:endParaRPr lang="en-US" sz="2233" dirty="0"/>
          </a:p>
        </p:txBody>
      </p:sp>
      <p:sp>
        <p:nvSpPr>
          <p:cNvPr id="9" name="Text 7"/>
          <p:cNvSpPr/>
          <p:nvPr/>
        </p:nvSpPr>
        <p:spPr>
          <a:xfrm>
            <a:off x="5332928" y="4581168"/>
            <a:ext cx="3978116" cy="2177415"/>
          </a:xfrm>
          <a:prstGeom prst="rect">
            <a:avLst/>
          </a:prstGeom>
          <a:noFill/>
          <a:ln/>
        </p:spPr>
        <p:txBody>
          <a:bodyPr wrap="square" rtlCol="0" anchor="t"/>
          <a:lstStyle/>
          <a:p>
            <a:pPr indent="0" marL="0">
              <a:lnSpc>
                <a:spcPts val="2858"/>
              </a:lnSpc>
              <a:buNone/>
            </a:pPr>
            <a:r>
              <a:rPr lang="en-US" sz="1786" dirty="0">
                <a:solidFill>
                  <a:srgbClr val="3C3939"/>
                </a:solidFill>
                <a:latin typeface="Roboto" pitchFamily="34" charset="0"/>
                <a:ea typeface="Roboto" pitchFamily="34" charset="-122"/>
                <a:cs typeface="Roboto" pitchFamily="34" charset="-120"/>
              </a:rPr>
              <a:t>Die Küste Taiwans bietet wunderschöne Strände, malerische Buchten und Korallenriffe. Hier können Sie sich entspannen, Wassersport betreiben oder die lokale Meeresfauna entdecken.</a:t>
            </a:r>
            <a:endParaRPr lang="en-US" sz="1786" dirty="0"/>
          </a:p>
        </p:txBody>
      </p:sp>
      <p:sp>
        <p:nvSpPr>
          <p:cNvPr id="10" name="Text 8"/>
          <p:cNvSpPr/>
          <p:nvPr/>
        </p:nvSpPr>
        <p:spPr>
          <a:xfrm>
            <a:off x="9872067" y="4000024"/>
            <a:ext cx="2835235" cy="354330"/>
          </a:xfrm>
          <a:prstGeom prst="rect">
            <a:avLst/>
          </a:prstGeom>
          <a:noFill/>
          <a:ln/>
        </p:spPr>
        <p:txBody>
          <a:bodyPr wrap="none" rtlCol="0" anchor="t"/>
          <a:lstStyle/>
          <a:p>
            <a:pPr indent="0" marL="0">
              <a:lnSpc>
                <a:spcPts val="2791"/>
              </a:lnSpc>
              <a:buNone/>
            </a:pPr>
            <a:r>
              <a:rPr lang="en-US" sz="2233" dirty="0">
                <a:solidFill>
                  <a:srgbClr val="1B1B27"/>
                </a:solidFill>
                <a:latin typeface="Raleway" pitchFamily="34" charset="0"/>
                <a:ea typeface="Raleway" pitchFamily="34" charset="-122"/>
                <a:cs typeface="Raleway" pitchFamily="34" charset="-120"/>
              </a:rPr>
              <a:t>Klima</a:t>
            </a:r>
            <a:endParaRPr lang="en-US" sz="2233" dirty="0"/>
          </a:p>
        </p:txBody>
      </p:sp>
      <p:sp>
        <p:nvSpPr>
          <p:cNvPr id="11" name="Text 9"/>
          <p:cNvSpPr/>
          <p:nvPr/>
        </p:nvSpPr>
        <p:spPr>
          <a:xfrm>
            <a:off x="9872067" y="4581168"/>
            <a:ext cx="3978116" cy="1451610"/>
          </a:xfrm>
          <a:prstGeom prst="rect">
            <a:avLst/>
          </a:prstGeom>
          <a:noFill/>
          <a:ln/>
        </p:spPr>
        <p:txBody>
          <a:bodyPr wrap="square" rtlCol="0" anchor="t"/>
          <a:lstStyle/>
          <a:p>
            <a:pPr indent="0" marL="0">
              <a:lnSpc>
                <a:spcPts val="2858"/>
              </a:lnSpc>
              <a:buNone/>
            </a:pPr>
            <a:r>
              <a:rPr lang="en-US" sz="1786" dirty="0">
                <a:solidFill>
                  <a:srgbClr val="3C3939"/>
                </a:solidFill>
                <a:latin typeface="Roboto" pitchFamily="34" charset="0"/>
                <a:ea typeface="Roboto" pitchFamily="34" charset="-122"/>
                <a:cs typeface="Roboto" pitchFamily="34" charset="-120"/>
              </a:rPr>
              <a:t>Das subtropische Klima Taiwans sorgt für abwechslungsreiche Vegetationszonen und bietet ein breites Spektrum an Pflanzen- und Tierarten.</a:t>
            </a:r>
            <a:endParaRPr lang="en-US" sz="1786" dirty="0"/>
          </a:p>
        </p:txBody>
      </p:sp>
      <p:pic>
        <p:nvPicPr>
          <p:cNvPr id="12"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sp>
        <p:nvSpPr>
          <p:cNvPr id="4" name="Text 2"/>
          <p:cNvSpPr/>
          <p:nvPr/>
        </p:nvSpPr>
        <p:spPr>
          <a:xfrm>
            <a:off x="2065496" y="633174"/>
            <a:ext cx="10294263" cy="496133"/>
          </a:xfrm>
          <a:prstGeom prst="rect">
            <a:avLst/>
          </a:prstGeom>
          <a:noFill/>
          <a:ln/>
        </p:spPr>
        <p:txBody>
          <a:bodyPr wrap="none" rtlCol="0" anchor="t"/>
          <a:lstStyle/>
          <a:p>
            <a:pPr indent="0" marL="0">
              <a:lnSpc>
                <a:spcPts val="3907"/>
              </a:lnSpc>
              <a:buNone/>
            </a:pPr>
            <a:r>
              <a:rPr lang="en-US" sz="3126" dirty="0">
                <a:solidFill>
                  <a:srgbClr val="1B1B27"/>
                </a:solidFill>
                <a:latin typeface="Raleway" pitchFamily="34" charset="0"/>
                <a:ea typeface="Raleway" pitchFamily="34" charset="-122"/>
                <a:cs typeface="Raleway" pitchFamily="34" charset="-120"/>
              </a:rPr>
              <a:t>Geschichte Taiwans: Von der Kolonialzeit zur Demokratie</a:t>
            </a:r>
            <a:endParaRPr lang="en-US" sz="3126" dirty="0"/>
          </a:p>
        </p:txBody>
      </p:sp>
      <p:sp>
        <p:nvSpPr>
          <p:cNvPr id="5" name="Text 3"/>
          <p:cNvSpPr/>
          <p:nvPr/>
        </p:nvSpPr>
        <p:spPr>
          <a:xfrm>
            <a:off x="2065496" y="1446848"/>
            <a:ext cx="10499288" cy="508159"/>
          </a:xfrm>
          <a:prstGeom prst="rect">
            <a:avLst/>
          </a:prstGeom>
          <a:noFill/>
          <a:ln/>
        </p:spPr>
        <p:txBody>
          <a:bodyPr wrap="square" rtlCol="0" anchor="t"/>
          <a:lstStyle/>
          <a:p>
            <a:pPr indent="0" marL="0">
              <a:lnSpc>
                <a:spcPts val="2000"/>
              </a:lnSpc>
              <a:buNone/>
            </a:pPr>
            <a:r>
              <a:rPr lang="en-US" sz="1250" dirty="0">
                <a:solidFill>
                  <a:srgbClr val="3C3939"/>
                </a:solidFill>
                <a:latin typeface="Roboto" pitchFamily="34" charset="0"/>
                <a:ea typeface="Roboto" pitchFamily="34" charset="-122"/>
                <a:cs typeface="Roboto" pitchFamily="34" charset="-120"/>
              </a:rPr>
              <a:t>Die Geschichte Taiwans ist geprägt von verschiedenen Kulturen und Einflüssen. Von der niederländischen und spanischen Kolonialzeit über die Qing-Dynastie bis zur japanischen Herrschaft entwickelte sich Taiwan zu einem modernen, demokratischen Staat.</a:t>
            </a:r>
            <a:endParaRPr lang="en-US" sz="1250" dirty="0"/>
          </a:p>
        </p:txBody>
      </p:sp>
      <p:sp>
        <p:nvSpPr>
          <p:cNvPr id="6" name="Shape 4"/>
          <p:cNvSpPr/>
          <p:nvPr/>
        </p:nvSpPr>
        <p:spPr>
          <a:xfrm>
            <a:off x="2293739" y="2133600"/>
            <a:ext cx="19764" cy="5462707"/>
          </a:xfrm>
          <a:prstGeom prst="roundRect">
            <a:avLst>
              <a:gd name="adj" fmla="val 337418"/>
            </a:avLst>
          </a:prstGeom>
          <a:solidFill>
            <a:srgbClr val="C7C7D0"/>
          </a:solidFill>
          <a:ln/>
        </p:spPr>
      </p:sp>
      <p:sp>
        <p:nvSpPr>
          <p:cNvPr id="7" name="Shape 5"/>
          <p:cNvSpPr/>
          <p:nvPr/>
        </p:nvSpPr>
        <p:spPr>
          <a:xfrm>
            <a:off x="2482215" y="2480905"/>
            <a:ext cx="555665" cy="19764"/>
          </a:xfrm>
          <a:prstGeom prst="roundRect">
            <a:avLst>
              <a:gd name="adj" fmla="val 337418"/>
            </a:avLst>
          </a:prstGeom>
          <a:solidFill>
            <a:srgbClr val="C7C7D0"/>
          </a:solidFill>
          <a:ln/>
        </p:spPr>
      </p:sp>
      <p:sp>
        <p:nvSpPr>
          <p:cNvPr id="8" name="Shape 6"/>
          <p:cNvSpPr/>
          <p:nvPr/>
        </p:nvSpPr>
        <p:spPr>
          <a:xfrm>
            <a:off x="2125028" y="2312194"/>
            <a:ext cx="357188" cy="357188"/>
          </a:xfrm>
          <a:prstGeom prst="roundRect">
            <a:avLst>
              <a:gd name="adj" fmla="val 18670"/>
            </a:avLst>
          </a:prstGeom>
          <a:solidFill>
            <a:srgbClr val="E1E1EA"/>
          </a:solidFill>
          <a:ln w="7620">
            <a:solidFill>
              <a:srgbClr val="C7C7D0"/>
            </a:solidFill>
            <a:prstDash val="solid"/>
          </a:ln>
        </p:spPr>
      </p:sp>
      <p:sp>
        <p:nvSpPr>
          <p:cNvPr id="9" name="Text 7"/>
          <p:cNvSpPr/>
          <p:nvPr/>
        </p:nvSpPr>
        <p:spPr>
          <a:xfrm>
            <a:off x="2252663" y="2371725"/>
            <a:ext cx="101918" cy="238125"/>
          </a:xfrm>
          <a:prstGeom prst="rect">
            <a:avLst/>
          </a:prstGeom>
          <a:noFill/>
          <a:ln/>
        </p:spPr>
        <p:txBody>
          <a:bodyPr wrap="none" rtlCol="0" anchor="t"/>
          <a:lstStyle/>
          <a:p>
            <a:pPr algn="ctr" indent="0" marL="0">
              <a:lnSpc>
                <a:spcPts val="1875"/>
              </a:lnSpc>
              <a:buNone/>
            </a:pPr>
            <a:r>
              <a:rPr lang="en-US" sz="1875" dirty="0">
                <a:solidFill>
                  <a:srgbClr val="3C3939"/>
                </a:solidFill>
                <a:latin typeface="Raleway" pitchFamily="34" charset="0"/>
                <a:ea typeface="Raleway" pitchFamily="34" charset="-122"/>
                <a:cs typeface="Raleway" pitchFamily="34" charset="-120"/>
              </a:rPr>
              <a:t>1</a:t>
            </a:r>
            <a:endParaRPr lang="en-US" sz="1875" dirty="0"/>
          </a:p>
        </p:txBody>
      </p:sp>
      <p:sp>
        <p:nvSpPr>
          <p:cNvPr id="10" name="Text 8"/>
          <p:cNvSpPr/>
          <p:nvPr/>
        </p:nvSpPr>
        <p:spPr>
          <a:xfrm>
            <a:off x="3176826" y="2292310"/>
            <a:ext cx="4012406"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Niederländische und Spanische Kolonialzeit</a:t>
            </a:r>
            <a:endParaRPr lang="en-US" sz="1563" dirty="0"/>
          </a:p>
        </p:txBody>
      </p:sp>
      <p:sp>
        <p:nvSpPr>
          <p:cNvPr id="11" name="Text 9"/>
          <p:cNvSpPr/>
          <p:nvPr/>
        </p:nvSpPr>
        <p:spPr>
          <a:xfrm>
            <a:off x="3176826" y="2635568"/>
            <a:ext cx="9387959"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Im 17. Jahrhundert beanspruchten die Niederländer und Spanier Taiwan als Kolonie, die aber nur kurze Zeit andauerte.</a:t>
            </a:r>
            <a:endParaRPr lang="en-US" sz="1250" dirty="0"/>
          </a:p>
        </p:txBody>
      </p:sp>
      <p:sp>
        <p:nvSpPr>
          <p:cNvPr id="12" name="Shape 10"/>
          <p:cNvSpPr/>
          <p:nvPr/>
        </p:nvSpPr>
        <p:spPr>
          <a:xfrm>
            <a:off x="2482215" y="3554373"/>
            <a:ext cx="555665" cy="19764"/>
          </a:xfrm>
          <a:prstGeom prst="roundRect">
            <a:avLst>
              <a:gd name="adj" fmla="val 337418"/>
            </a:avLst>
          </a:prstGeom>
          <a:solidFill>
            <a:srgbClr val="C7C7D0"/>
          </a:solidFill>
          <a:ln/>
        </p:spPr>
      </p:sp>
      <p:sp>
        <p:nvSpPr>
          <p:cNvPr id="13" name="Shape 11"/>
          <p:cNvSpPr/>
          <p:nvPr/>
        </p:nvSpPr>
        <p:spPr>
          <a:xfrm>
            <a:off x="2125028" y="3385661"/>
            <a:ext cx="357188" cy="357188"/>
          </a:xfrm>
          <a:prstGeom prst="roundRect">
            <a:avLst>
              <a:gd name="adj" fmla="val 18670"/>
            </a:avLst>
          </a:prstGeom>
          <a:solidFill>
            <a:srgbClr val="E1E1EA"/>
          </a:solidFill>
          <a:ln w="7620">
            <a:solidFill>
              <a:srgbClr val="C7C7D0"/>
            </a:solidFill>
            <a:prstDash val="solid"/>
          </a:ln>
        </p:spPr>
      </p:sp>
      <p:sp>
        <p:nvSpPr>
          <p:cNvPr id="14" name="Text 12"/>
          <p:cNvSpPr/>
          <p:nvPr/>
        </p:nvSpPr>
        <p:spPr>
          <a:xfrm>
            <a:off x="2241590" y="3445193"/>
            <a:ext cx="124063" cy="238125"/>
          </a:xfrm>
          <a:prstGeom prst="rect">
            <a:avLst/>
          </a:prstGeom>
          <a:noFill/>
          <a:ln/>
        </p:spPr>
        <p:txBody>
          <a:bodyPr wrap="none" rtlCol="0" anchor="t"/>
          <a:lstStyle/>
          <a:p>
            <a:pPr algn="ctr" indent="0" marL="0">
              <a:lnSpc>
                <a:spcPts val="1875"/>
              </a:lnSpc>
              <a:buNone/>
            </a:pPr>
            <a:r>
              <a:rPr lang="en-US" sz="1875" dirty="0">
                <a:solidFill>
                  <a:srgbClr val="3C3939"/>
                </a:solidFill>
                <a:latin typeface="Raleway" pitchFamily="34" charset="0"/>
                <a:ea typeface="Raleway" pitchFamily="34" charset="-122"/>
                <a:cs typeface="Raleway" pitchFamily="34" charset="-120"/>
              </a:rPr>
              <a:t>2</a:t>
            </a:r>
            <a:endParaRPr lang="en-US" sz="1875" dirty="0"/>
          </a:p>
        </p:txBody>
      </p:sp>
      <p:sp>
        <p:nvSpPr>
          <p:cNvPr id="15" name="Text 13"/>
          <p:cNvSpPr/>
          <p:nvPr/>
        </p:nvSpPr>
        <p:spPr>
          <a:xfrm>
            <a:off x="3176826" y="3365778"/>
            <a:ext cx="1984653"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Qing-Dynastie</a:t>
            </a:r>
            <a:endParaRPr lang="en-US" sz="1563" dirty="0"/>
          </a:p>
        </p:txBody>
      </p:sp>
      <p:sp>
        <p:nvSpPr>
          <p:cNvPr id="16" name="Text 14"/>
          <p:cNvSpPr/>
          <p:nvPr/>
        </p:nvSpPr>
        <p:spPr>
          <a:xfrm>
            <a:off x="3176826" y="3709035"/>
            <a:ext cx="9387959"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Die Qing-Dynastie übernahm Taiwan im 17. Jahrhundert und regierte die Insel über 200 Jahre.</a:t>
            </a:r>
            <a:endParaRPr lang="en-US" sz="1250" dirty="0"/>
          </a:p>
        </p:txBody>
      </p:sp>
      <p:sp>
        <p:nvSpPr>
          <p:cNvPr id="17" name="Shape 15"/>
          <p:cNvSpPr/>
          <p:nvPr/>
        </p:nvSpPr>
        <p:spPr>
          <a:xfrm>
            <a:off x="2482215" y="4627840"/>
            <a:ext cx="555665" cy="19764"/>
          </a:xfrm>
          <a:prstGeom prst="roundRect">
            <a:avLst>
              <a:gd name="adj" fmla="val 337418"/>
            </a:avLst>
          </a:prstGeom>
          <a:solidFill>
            <a:srgbClr val="C7C7D0"/>
          </a:solidFill>
          <a:ln/>
        </p:spPr>
      </p:sp>
      <p:sp>
        <p:nvSpPr>
          <p:cNvPr id="18" name="Shape 16"/>
          <p:cNvSpPr/>
          <p:nvPr/>
        </p:nvSpPr>
        <p:spPr>
          <a:xfrm>
            <a:off x="2125028" y="4459129"/>
            <a:ext cx="357188" cy="357188"/>
          </a:xfrm>
          <a:prstGeom prst="roundRect">
            <a:avLst>
              <a:gd name="adj" fmla="val 18670"/>
            </a:avLst>
          </a:prstGeom>
          <a:solidFill>
            <a:srgbClr val="E1E1EA"/>
          </a:solidFill>
          <a:ln w="7620">
            <a:solidFill>
              <a:srgbClr val="C7C7D0"/>
            </a:solidFill>
            <a:prstDash val="solid"/>
          </a:ln>
        </p:spPr>
      </p:sp>
      <p:sp>
        <p:nvSpPr>
          <p:cNvPr id="19" name="Text 17"/>
          <p:cNvSpPr/>
          <p:nvPr/>
        </p:nvSpPr>
        <p:spPr>
          <a:xfrm>
            <a:off x="2240042" y="4518660"/>
            <a:ext cx="127159" cy="238125"/>
          </a:xfrm>
          <a:prstGeom prst="rect">
            <a:avLst/>
          </a:prstGeom>
          <a:noFill/>
          <a:ln/>
        </p:spPr>
        <p:txBody>
          <a:bodyPr wrap="none" rtlCol="0" anchor="t"/>
          <a:lstStyle/>
          <a:p>
            <a:pPr algn="ctr" indent="0" marL="0">
              <a:lnSpc>
                <a:spcPts val="1875"/>
              </a:lnSpc>
              <a:buNone/>
            </a:pPr>
            <a:r>
              <a:rPr lang="en-US" sz="1875" dirty="0">
                <a:solidFill>
                  <a:srgbClr val="3C3939"/>
                </a:solidFill>
                <a:latin typeface="Raleway" pitchFamily="34" charset="0"/>
                <a:ea typeface="Raleway" pitchFamily="34" charset="-122"/>
                <a:cs typeface="Raleway" pitchFamily="34" charset="-120"/>
              </a:rPr>
              <a:t>3</a:t>
            </a:r>
            <a:endParaRPr lang="en-US" sz="1875" dirty="0"/>
          </a:p>
        </p:txBody>
      </p:sp>
      <p:sp>
        <p:nvSpPr>
          <p:cNvPr id="20" name="Text 18"/>
          <p:cNvSpPr/>
          <p:nvPr/>
        </p:nvSpPr>
        <p:spPr>
          <a:xfrm>
            <a:off x="3176826" y="4439245"/>
            <a:ext cx="2038826"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Japanische Herrschaft</a:t>
            </a:r>
            <a:endParaRPr lang="en-US" sz="1563" dirty="0"/>
          </a:p>
        </p:txBody>
      </p:sp>
      <p:sp>
        <p:nvSpPr>
          <p:cNvPr id="21" name="Text 19"/>
          <p:cNvSpPr/>
          <p:nvPr/>
        </p:nvSpPr>
        <p:spPr>
          <a:xfrm>
            <a:off x="3176826" y="4782503"/>
            <a:ext cx="9387959"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Während des Zweiten Weltkriegs fiel Taiwan unter japanische Herrschaft, die bis 1945 andauerte.</a:t>
            </a:r>
            <a:endParaRPr lang="en-US" sz="1250" dirty="0"/>
          </a:p>
        </p:txBody>
      </p:sp>
      <p:sp>
        <p:nvSpPr>
          <p:cNvPr id="22" name="Shape 20"/>
          <p:cNvSpPr/>
          <p:nvPr/>
        </p:nvSpPr>
        <p:spPr>
          <a:xfrm>
            <a:off x="2482215" y="5701308"/>
            <a:ext cx="555665" cy="19764"/>
          </a:xfrm>
          <a:prstGeom prst="roundRect">
            <a:avLst>
              <a:gd name="adj" fmla="val 337418"/>
            </a:avLst>
          </a:prstGeom>
          <a:solidFill>
            <a:srgbClr val="C7C7D0"/>
          </a:solidFill>
          <a:ln/>
        </p:spPr>
      </p:sp>
      <p:sp>
        <p:nvSpPr>
          <p:cNvPr id="23" name="Shape 21"/>
          <p:cNvSpPr/>
          <p:nvPr/>
        </p:nvSpPr>
        <p:spPr>
          <a:xfrm>
            <a:off x="2125028" y="5532596"/>
            <a:ext cx="357188" cy="357188"/>
          </a:xfrm>
          <a:prstGeom prst="roundRect">
            <a:avLst>
              <a:gd name="adj" fmla="val 18670"/>
            </a:avLst>
          </a:prstGeom>
          <a:solidFill>
            <a:srgbClr val="E1E1EA"/>
          </a:solidFill>
          <a:ln w="7620">
            <a:solidFill>
              <a:srgbClr val="C7C7D0"/>
            </a:solidFill>
            <a:prstDash val="solid"/>
          </a:ln>
        </p:spPr>
      </p:sp>
      <p:sp>
        <p:nvSpPr>
          <p:cNvPr id="24" name="Text 22"/>
          <p:cNvSpPr/>
          <p:nvPr/>
        </p:nvSpPr>
        <p:spPr>
          <a:xfrm>
            <a:off x="2238613" y="5592128"/>
            <a:ext cx="130016" cy="238125"/>
          </a:xfrm>
          <a:prstGeom prst="rect">
            <a:avLst/>
          </a:prstGeom>
          <a:noFill/>
          <a:ln/>
        </p:spPr>
        <p:txBody>
          <a:bodyPr wrap="none" rtlCol="0" anchor="t"/>
          <a:lstStyle/>
          <a:p>
            <a:pPr algn="ctr" indent="0" marL="0">
              <a:lnSpc>
                <a:spcPts val="1875"/>
              </a:lnSpc>
              <a:buNone/>
            </a:pPr>
            <a:r>
              <a:rPr lang="en-US" sz="1875" dirty="0">
                <a:solidFill>
                  <a:srgbClr val="3C3939"/>
                </a:solidFill>
                <a:latin typeface="Raleway" pitchFamily="34" charset="0"/>
                <a:ea typeface="Raleway" pitchFamily="34" charset="-122"/>
                <a:cs typeface="Raleway" pitchFamily="34" charset="-120"/>
              </a:rPr>
              <a:t>4</a:t>
            </a:r>
            <a:endParaRPr lang="en-US" sz="1875" dirty="0"/>
          </a:p>
        </p:txBody>
      </p:sp>
      <p:sp>
        <p:nvSpPr>
          <p:cNvPr id="25" name="Text 23"/>
          <p:cNvSpPr/>
          <p:nvPr/>
        </p:nvSpPr>
        <p:spPr>
          <a:xfrm>
            <a:off x="3176826" y="5512713"/>
            <a:ext cx="1984653"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Republik China</a:t>
            </a:r>
            <a:endParaRPr lang="en-US" sz="1563" dirty="0"/>
          </a:p>
        </p:txBody>
      </p:sp>
      <p:sp>
        <p:nvSpPr>
          <p:cNvPr id="26" name="Text 24"/>
          <p:cNvSpPr/>
          <p:nvPr/>
        </p:nvSpPr>
        <p:spPr>
          <a:xfrm>
            <a:off x="3176826" y="5855970"/>
            <a:ext cx="9387959"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Nach dem Zweiten Weltkrieg wurde Taiwan Teil der Republik China, die nach dem Bürgerkrieg nach Taiwan floh.</a:t>
            </a:r>
            <a:endParaRPr lang="en-US" sz="1250" dirty="0"/>
          </a:p>
        </p:txBody>
      </p:sp>
      <p:sp>
        <p:nvSpPr>
          <p:cNvPr id="27" name="Shape 25"/>
          <p:cNvSpPr/>
          <p:nvPr/>
        </p:nvSpPr>
        <p:spPr>
          <a:xfrm>
            <a:off x="2482215" y="6774775"/>
            <a:ext cx="555665" cy="19764"/>
          </a:xfrm>
          <a:prstGeom prst="roundRect">
            <a:avLst>
              <a:gd name="adj" fmla="val 337418"/>
            </a:avLst>
          </a:prstGeom>
          <a:solidFill>
            <a:srgbClr val="C7C7D0"/>
          </a:solidFill>
          <a:ln/>
        </p:spPr>
      </p:sp>
      <p:sp>
        <p:nvSpPr>
          <p:cNvPr id="28" name="Shape 26"/>
          <p:cNvSpPr/>
          <p:nvPr/>
        </p:nvSpPr>
        <p:spPr>
          <a:xfrm>
            <a:off x="2125028" y="6606064"/>
            <a:ext cx="357188" cy="357188"/>
          </a:xfrm>
          <a:prstGeom prst="roundRect">
            <a:avLst>
              <a:gd name="adj" fmla="val 18670"/>
            </a:avLst>
          </a:prstGeom>
          <a:solidFill>
            <a:srgbClr val="E1E1EA"/>
          </a:solidFill>
          <a:ln w="7620">
            <a:solidFill>
              <a:srgbClr val="C7C7D0"/>
            </a:solidFill>
            <a:prstDash val="solid"/>
          </a:ln>
        </p:spPr>
      </p:sp>
      <p:sp>
        <p:nvSpPr>
          <p:cNvPr id="29" name="Text 27"/>
          <p:cNvSpPr/>
          <p:nvPr/>
        </p:nvSpPr>
        <p:spPr>
          <a:xfrm>
            <a:off x="2238732" y="6665595"/>
            <a:ext cx="129778" cy="238125"/>
          </a:xfrm>
          <a:prstGeom prst="rect">
            <a:avLst/>
          </a:prstGeom>
          <a:noFill/>
          <a:ln/>
        </p:spPr>
        <p:txBody>
          <a:bodyPr wrap="none" rtlCol="0" anchor="t"/>
          <a:lstStyle/>
          <a:p>
            <a:pPr algn="ctr" indent="0" marL="0">
              <a:lnSpc>
                <a:spcPts val="1875"/>
              </a:lnSpc>
              <a:buNone/>
            </a:pPr>
            <a:r>
              <a:rPr lang="en-US" sz="1875" dirty="0">
                <a:solidFill>
                  <a:srgbClr val="3C3939"/>
                </a:solidFill>
                <a:latin typeface="Raleway" pitchFamily="34" charset="0"/>
                <a:ea typeface="Raleway" pitchFamily="34" charset="-122"/>
                <a:cs typeface="Raleway" pitchFamily="34" charset="-120"/>
              </a:rPr>
              <a:t>5</a:t>
            </a:r>
            <a:endParaRPr lang="en-US" sz="1875" dirty="0"/>
          </a:p>
        </p:txBody>
      </p:sp>
      <p:sp>
        <p:nvSpPr>
          <p:cNvPr id="30" name="Text 28"/>
          <p:cNvSpPr/>
          <p:nvPr/>
        </p:nvSpPr>
        <p:spPr>
          <a:xfrm>
            <a:off x="3176826" y="6586180"/>
            <a:ext cx="1984653"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Demokratisierung</a:t>
            </a:r>
            <a:endParaRPr lang="en-US" sz="1563" dirty="0"/>
          </a:p>
        </p:txBody>
      </p:sp>
      <p:sp>
        <p:nvSpPr>
          <p:cNvPr id="31" name="Text 29"/>
          <p:cNvSpPr/>
          <p:nvPr/>
        </p:nvSpPr>
        <p:spPr>
          <a:xfrm>
            <a:off x="3176826" y="6929438"/>
            <a:ext cx="9387959" cy="508159"/>
          </a:xfrm>
          <a:prstGeom prst="rect">
            <a:avLst/>
          </a:prstGeom>
          <a:noFill/>
          <a:ln/>
        </p:spPr>
        <p:txBody>
          <a:bodyPr wrap="squar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In den 1980er Jahren begann Taiwan einen demokratischen Wandel, der schließlich zur Wahl des ersten Präsidenten durch das Volk führte.</a:t>
            </a:r>
            <a:endParaRPr lang="en-US" sz="1250" dirty="0"/>
          </a:p>
        </p:txBody>
      </p:sp>
      <p:pic>
        <p:nvPicPr>
          <p:cNvPr id="32"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555665" y="1157526"/>
            <a:ext cx="8032671" cy="992267"/>
          </a:xfrm>
          <a:prstGeom prst="rect">
            <a:avLst/>
          </a:prstGeom>
          <a:noFill/>
          <a:ln/>
        </p:spPr>
        <p:txBody>
          <a:bodyPr wrap="square" rtlCol="0" anchor="t"/>
          <a:lstStyle/>
          <a:p>
            <a:pPr indent="0" marL="0">
              <a:lnSpc>
                <a:spcPts val="3907"/>
              </a:lnSpc>
              <a:buNone/>
            </a:pPr>
            <a:r>
              <a:rPr lang="en-US" sz="3126" dirty="0">
                <a:solidFill>
                  <a:srgbClr val="1B1B27"/>
                </a:solidFill>
                <a:latin typeface="Raleway" pitchFamily="34" charset="0"/>
                <a:ea typeface="Raleway" pitchFamily="34" charset="-122"/>
                <a:cs typeface="Raleway" pitchFamily="34" charset="-120"/>
              </a:rPr>
              <a:t>Traditionelle Kultur: Tempel, Festivals und Kulinarik</a:t>
            </a:r>
            <a:endParaRPr lang="en-US" sz="3126" dirty="0"/>
          </a:p>
        </p:txBody>
      </p:sp>
      <p:sp>
        <p:nvSpPr>
          <p:cNvPr id="6" name="Text 3"/>
          <p:cNvSpPr/>
          <p:nvPr/>
        </p:nvSpPr>
        <p:spPr>
          <a:xfrm>
            <a:off x="555665" y="2387918"/>
            <a:ext cx="8032671" cy="762238"/>
          </a:xfrm>
          <a:prstGeom prst="rect">
            <a:avLst/>
          </a:prstGeom>
          <a:noFill/>
          <a:ln/>
        </p:spPr>
        <p:txBody>
          <a:bodyPr wrap="square" rtlCol="0" anchor="t"/>
          <a:lstStyle/>
          <a:p>
            <a:pPr indent="0" marL="0">
              <a:lnSpc>
                <a:spcPts val="2000"/>
              </a:lnSpc>
              <a:buNone/>
            </a:pPr>
            <a:r>
              <a:rPr lang="en-US" sz="1250" dirty="0">
                <a:solidFill>
                  <a:srgbClr val="3C3939"/>
                </a:solidFill>
                <a:latin typeface="Roboto" pitchFamily="34" charset="0"/>
                <a:ea typeface="Roboto" pitchFamily="34" charset="-122"/>
                <a:cs typeface="Roboto" pitchFamily="34" charset="-120"/>
              </a:rPr>
              <a:t>Die traditionelle Kultur Taiwans ist reich an Traditionen, Bräuchen und Ritualen. Von prächtigen Tempeln über farbenfrohe Festivals bis hin zur einzigartigen Küche spiegelt sich die Geschichte und Identität des Landes in allen Aspekten des Lebens wider.</a:t>
            </a:r>
            <a:endParaRPr lang="en-US" sz="1250" dirty="0"/>
          </a:p>
        </p:txBody>
      </p:sp>
      <p:sp>
        <p:nvSpPr>
          <p:cNvPr id="7" name="Shape 4"/>
          <p:cNvSpPr/>
          <p:nvPr/>
        </p:nvSpPr>
        <p:spPr>
          <a:xfrm>
            <a:off x="555665" y="3507343"/>
            <a:ext cx="357188" cy="357188"/>
          </a:xfrm>
          <a:prstGeom prst="roundRect">
            <a:avLst>
              <a:gd name="adj" fmla="val 18670"/>
            </a:avLst>
          </a:prstGeom>
          <a:solidFill>
            <a:srgbClr val="E1E1EA"/>
          </a:solidFill>
          <a:ln w="7620">
            <a:solidFill>
              <a:srgbClr val="C7C7D0"/>
            </a:solidFill>
            <a:prstDash val="solid"/>
          </a:ln>
        </p:spPr>
      </p:sp>
      <p:sp>
        <p:nvSpPr>
          <p:cNvPr id="8" name="Text 5"/>
          <p:cNvSpPr/>
          <p:nvPr/>
        </p:nvSpPr>
        <p:spPr>
          <a:xfrm>
            <a:off x="683300" y="3566874"/>
            <a:ext cx="101918" cy="238125"/>
          </a:xfrm>
          <a:prstGeom prst="rect">
            <a:avLst/>
          </a:prstGeom>
          <a:noFill/>
          <a:ln/>
        </p:spPr>
        <p:txBody>
          <a:bodyPr wrap="none" rtlCol="0" anchor="t"/>
          <a:lstStyle/>
          <a:p>
            <a:pPr algn="ctr" indent="0" marL="0">
              <a:lnSpc>
                <a:spcPts val="1875"/>
              </a:lnSpc>
              <a:buNone/>
            </a:pPr>
            <a:r>
              <a:rPr lang="en-US" sz="1875" dirty="0">
                <a:solidFill>
                  <a:srgbClr val="3C3939"/>
                </a:solidFill>
                <a:latin typeface="Raleway" pitchFamily="34" charset="0"/>
                <a:ea typeface="Raleway" pitchFamily="34" charset="-122"/>
                <a:cs typeface="Raleway" pitchFamily="34" charset="-120"/>
              </a:rPr>
              <a:t>1</a:t>
            </a:r>
            <a:endParaRPr lang="en-US" sz="1875" dirty="0"/>
          </a:p>
        </p:txBody>
      </p:sp>
      <p:sp>
        <p:nvSpPr>
          <p:cNvPr id="9" name="Text 6"/>
          <p:cNvSpPr/>
          <p:nvPr/>
        </p:nvSpPr>
        <p:spPr>
          <a:xfrm>
            <a:off x="1071563" y="3507343"/>
            <a:ext cx="1984653" cy="248007"/>
          </a:xfrm>
          <a:prstGeom prst="rect">
            <a:avLst/>
          </a:prstGeom>
          <a:noFill/>
          <a:ln/>
        </p:spPr>
        <p:txBody>
          <a:bodyPr wrap="none" rtlCol="0" anchor="t"/>
          <a:lstStyle/>
          <a:p>
            <a:pPr indent="0" marL="0">
              <a:lnSpc>
                <a:spcPts val="1953"/>
              </a:lnSpc>
              <a:buNone/>
            </a:pPr>
            <a:r>
              <a:rPr lang="en-US" sz="1563" dirty="0">
                <a:solidFill>
                  <a:srgbClr val="3C3939"/>
                </a:solidFill>
                <a:latin typeface="Raleway" pitchFamily="34" charset="0"/>
                <a:ea typeface="Raleway" pitchFamily="34" charset="-122"/>
                <a:cs typeface="Raleway" pitchFamily="34" charset="-120"/>
              </a:rPr>
              <a:t>Tempel</a:t>
            </a:r>
            <a:endParaRPr lang="en-US" sz="1563" dirty="0"/>
          </a:p>
        </p:txBody>
      </p:sp>
      <p:sp>
        <p:nvSpPr>
          <p:cNvPr id="10" name="Text 7"/>
          <p:cNvSpPr/>
          <p:nvPr/>
        </p:nvSpPr>
        <p:spPr>
          <a:xfrm>
            <a:off x="1071563" y="3850600"/>
            <a:ext cx="3421142" cy="1778556"/>
          </a:xfrm>
          <a:prstGeom prst="rect">
            <a:avLst/>
          </a:prstGeom>
          <a:noFill/>
          <a:ln/>
        </p:spPr>
        <p:txBody>
          <a:bodyPr wrap="square" rtlCol="0" anchor="t"/>
          <a:lstStyle/>
          <a:p>
            <a:pPr indent="0" marL="0">
              <a:lnSpc>
                <a:spcPts val="2000"/>
              </a:lnSpc>
              <a:buNone/>
            </a:pPr>
            <a:r>
              <a:rPr lang="en-US" sz="1250" dirty="0">
                <a:solidFill>
                  <a:srgbClr val="3C3939"/>
                </a:solidFill>
                <a:latin typeface="Roboto" pitchFamily="34" charset="0"/>
                <a:ea typeface="Roboto" pitchFamily="34" charset="-122"/>
                <a:cs typeface="Roboto" pitchFamily="34" charset="-120"/>
              </a:rPr>
              <a:t>Taiwan ist bekannt für seine zahlreichen Tempel, die den verschiedenen Religionen des Landes gewidmet sind. Die meisten Tempel sind mit kunstvollen Verzierungen und Statuen geschmückt und bieten einen faszinierenden Einblick in die traditionelle Architektur und Spiritualität.</a:t>
            </a:r>
            <a:endParaRPr lang="en-US" sz="1250" dirty="0"/>
          </a:p>
        </p:txBody>
      </p:sp>
      <p:sp>
        <p:nvSpPr>
          <p:cNvPr id="11" name="Shape 8"/>
          <p:cNvSpPr/>
          <p:nvPr/>
        </p:nvSpPr>
        <p:spPr>
          <a:xfrm>
            <a:off x="4651415" y="3507343"/>
            <a:ext cx="357188" cy="357188"/>
          </a:xfrm>
          <a:prstGeom prst="roundRect">
            <a:avLst>
              <a:gd name="adj" fmla="val 18670"/>
            </a:avLst>
          </a:prstGeom>
          <a:solidFill>
            <a:srgbClr val="E1E1EA"/>
          </a:solidFill>
          <a:ln w="7620">
            <a:solidFill>
              <a:srgbClr val="C7C7D0"/>
            </a:solidFill>
            <a:prstDash val="solid"/>
          </a:ln>
        </p:spPr>
      </p:sp>
      <p:sp>
        <p:nvSpPr>
          <p:cNvPr id="12" name="Text 9"/>
          <p:cNvSpPr/>
          <p:nvPr/>
        </p:nvSpPr>
        <p:spPr>
          <a:xfrm>
            <a:off x="4767977" y="3566874"/>
            <a:ext cx="124063" cy="238125"/>
          </a:xfrm>
          <a:prstGeom prst="rect">
            <a:avLst/>
          </a:prstGeom>
          <a:noFill/>
          <a:ln/>
        </p:spPr>
        <p:txBody>
          <a:bodyPr wrap="none" rtlCol="0" anchor="t"/>
          <a:lstStyle/>
          <a:p>
            <a:pPr algn="ctr" indent="0" marL="0">
              <a:lnSpc>
                <a:spcPts val="1875"/>
              </a:lnSpc>
              <a:buNone/>
            </a:pPr>
            <a:r>
              <a:rPr lang="en-US" sz="1875" dirty="0">
                <a:solidFill>
                  <a:srgbClr val="3C3939"/>
                </a:solidFill>
                <a:latin typeface="Raleway" pitchFamily="34" charset="0"/>
                <a:ea typeface="Raleway" pitchFamily="34" charset="-122"/>
                <a:cs typeface="Raleway" pitchFamily="34" charset="-120"/>
              </a:rPr>
              <a:t>2</a:t>
            </a:r>
            <a:endParaRPr lang="en-US" sz="1875" dirty="0"/>
          </a:p>
        </p:txBody>
      </p:sp>
      <p:sp>
        <p:nvSpPr>
          <p:cNvPr id="13" name="Text 10"/>
          <p:cNvSpPr/>
          <p:nvPr/>
        </p:nvSpPr>
        <p:spPr>
          <a:xfrm>
            <a:off x="5167312" y="3507343"/>
            <a:ext cx="1984653" cy="248007"/>
          </a:xfrm>
          <a:prstGeom prst="rect">
            <a:avLst/>
          </a:prstGeom>
          <a:noFill/>
          <a:ln/>
        </p:spPr>
        <p:txBody>
          <a:bodyPr wrap="none" rtlCol="0" anchor="t"/>
          <a:lstStyle/>
          <a:p>
            <a:pPr indent="0" marL="0">
              <a:lnSpc>
                <a:spcPts val="1953"/>
              </a:lnSpc>
              <a:buNone/>
            </a:pPr>
            <a:r>
              <a:rPr lang="en-US" sz="1563" dirty="0">
                <a:solidFill>
                  <a:srgbClr val="3C3939"/>
                </a:solidFill>
                <a:latin typeface="Raleway" pitchFamily="34" charset="0"/>
                <a:ea typeface="Raleway" pitchFamily="34" charset="-122"/>
                <a:cs typeface="Raleway" pitchFamily="34" charset="-120"/>
              </a:rPr>
              <a:t>Festivals</a:t>
            </a:r>
            <a:endParaRPr lang="en-US" sz="1563" dirty="0"/>
          </a:p>
        </p:txBody>
      </p:sp>
      <p:sp>
        <p:nvSpPr>
          <p:cNvPr id="14" name="Text 11"/>
          <p:cNvSpPr/>
          <p:nvPr/>
        </p:nvSpPr>
        <p:spPr>
          <a:xfrm>
            <a:off x="5167312" y="3850600"/>
            <a:ext cx="3421142" cy="1270397"/>
          </a:xfrm>
          <a:prstGeom prst="rect">
            <a:avLst/>
          </a:prstGeom>
          <a:noFill/>
          <a:ln/>
        </p:spPr>
        <p:txBody>
          <a:bodyPr wrap="square" rtlCol="0" anchor="t"/>
          <a:lstStyle/>
          <a:p>
            <a:pPr indent="0" marL="0">
              <a:lnSpc>
                <a:spcPts val="2000"/>
              </a:lnSpc>
              <a:buNone/>
            </a:pPr>
            <a:r>
              <a:rPr lang="en-US" sz="1250" dirty="0">
                <a:solidFill>
                  <a:srgbClr val="3C3939"/>
                </a:solidFill>
                <a:latin typeface="Roboto" pitchFamily="34" charset="0"/>
                <a:ea typeface="Roboto" pitchFamily="34" charset="-122"/>
                <a:cs typeface="Roboto" pitchFamily="34" charset="-120"/>
              </a:rPr>
              <a:t>Taiwan feiert zahlreiche traditionelle Festivals, wie zum Beispiel das Neujahrsfest, das Mondfest und das Drachenbootfest, die mit farbenfrohen Prozessionen, Feuerwerkskörpern und besonderen Speisen gefeiert werden.</a:t>
            </a:r>
            <a:endParaRPr lang="en-US" sz="1250" dirty="0"/>
          </a:p>
        </p:txBody>
      </p:sp>
      <p:sp>
        <p:nvSpPr>
          <p:cNvPr id="15" name="Shape 12"/>
          <p:cNvSpPr/>
          <p:nvPr/>
        </p:nvSpPr>
        <p:spPr>
          <a:xfrm>
            <a:off x="555665" y="5966460"/>
            <a:ext cx="357188" cy="357188"/>
          </a:xfrm>
          <a:prstGeom prst="roundRect">
            <a:avLst>
              <a:gd name="adj" fmla="val 18670"/>
            </a:avLst>
          </a:prstGeom>
          <a:solidFill>
            <a:srgbClr val="E1E1EA"/>
          </a:solidFill>
          <a:ln w="7620">
            <a:solidFill>
              <a:srgbClr val="C7C7D0"/>
            </a:solidFill>
            <a:prstDash val="solid"/>
          </a:ln>
        </p:spPr>
      </p:sp>
      <p:sp>
        <p:nvSpPr>
          <p:cNvPr id="16" name="Text 13"/>
          <p:cNvSpPr/>
          <p:nvPr/>
        </p:nvSpPr>
        <p:spPr>
          <a:xfrm>
            <a:off x="670679" y="6025991"/>
            <a:ext cx="127159" cy="238125"/>
          </a:xfrm>
          <a:prstGeom prst="rect">
            <a:avLst/>
          </a:prstGeom>
          <a:noFill/>
          <a:ln/>
        </p:spPr>
        <p:txBody>
          <a:bodyPr wrap="none" rtlCol="0" anchor="t"/>
          <a:lstStyle/>
          <a:p>
            <a:pPr algn="ctr" indent="0" marL="0">
              <a:lnSpc>
                <a:spcPts val="1875"/>
              </a:lnSpc>
              <a:buNone/>
            </a:pPr>
            <a:r>
              <a:rPr lang="en-US" sz="1875" dirty="0">
                <a:solidFill>
                  <a:srgbClr val="3C3939"/>
                </a:solidFill>
                <a:latin typeface="Raleway" pitchFamily="34" charset="0"/>
                <a:ea typeface="Raleway" pitchFamily="34" charset="-122"/>
                <a:cs typeface="Raleway" pitchFamily="34" charset="-120"/>
              </a:rPr>
              <a:t>3</a:t>
            </a:r>
            <a:endParaRPr lang="en-US" sz="1875" dirty="0"/>
          </a:p>
        </p:txBody>
      </p:sp>
      <p:sp>
        <p:nvSpPr>
          <p:cNvPr id="17" name="Text 14"/>
          <p:cNvSpPr/>
          <p:nvPr/>
        </p:nvSpPr>
        <p:spPr>
          <a:xfrm>
            <a:off x="1071563" y="5966460"/>
            <a:ext cx="1984653" cy="248007"/>
          </a:xfrm>
          <a:prstGeom prst="rect">
            <a:avLst/>
          </a:prstGeom>
          <a:noFill/>
          <a:ln/>
        </p:spPr>
        <p:txBody>
          <a:bodyPr wrap="none" rtlCol="0" anchor="t"/>
          <a:lstStyle/>
          <a:p>
            <a:pPr indent="0" marL="0">
              <a:lnSpc>
                <a:spcPts val="1953"/>
              </a:lnSpc>
              <a:buNone/>
            </a:pPr>
            <a:r>
              <a:rPr lang="en-US" sz="1563" dirty="0">
                <a:solidFill>
                  <a:srgbClr val="3C3939"/>
                </a:solidFill>
                <a:latin typeface="Raleway" pitchFamily="34" charset="0"/>
                <a:ea typeface="Raleway" pitchFamily="34" charset="-122"/>
                <a:cs typeface="Raleway" pitchFamily="34" charset="-120"/>
              </a:rPr>
              <a:t>Kulinarik</a:t>
            </a:r>
            <a:endParaRPr lang="en-US" sz="1563" dirty="0"/>
          </a:p>
        </p:txBody>
      </p:sp>
      <p:sp>
        <p:nvSpPr>
          <p:cNvPr id="18" name="Text 15"/>
          <p:cNvSpPr/>
          <p:nvPr/>
        </p:nvSpPr>
        <p:spPr>
          <a:xfrm>
            <a:off x="1071563" y="6309717"/>
            <a:ext cx="7516773" cy="762238"/>
          </a:xfrm>
          <a:prstGeom prst="rect">
            <a:avLst/>
          </a:prstGeom>
          <a:noFill/>
          <a:ln/>
        </p:spPr>
        <p:txBody>
          <a:bodyPr wrap="square" rtlCol="0" anchor="t"/>
          <a:lstStyle/>
          <a:p>
            <a:pPr indent="0" marL="0">
              <a:lnSpc>
                <a:spcPts val="2000"/>
              </a:lnSpc>
              <a:buNone/>
            </a:pPr>
            <a:r>
              <a:rPr lang="en-US" sz="1250" dirty="0">
                <a:solidFill>
                  <a:srgbClr val="3C3939"/>
                </a:solidFill>
                <a:latin typeface="Roboto" pitchFamily="34" charset="0"/>
                <a:ea typeface="Roboto" pitchFamily="34" charset="-122"/>
                <a:cs typeface="Roboto" pitchFamily="34" charset="-120"/>
              </a:rPr>
              <a:t>Die taiwanesische Küche ist vielfältig und bietet eine Mischung aus chinesischen und japanischen Einflüssen. Von herzhaften Nudelsuppen über leckere Streetfood-Gerichte bis hin zu köstlichen Desserts gibt es für jeden Geschmack etwas zu entdecken.</a:t>
            </a:r>
            <a:endParaRPr lang="en-US" sz="1250" dirty="0"/>
          </a:p>
        </p:txBody>
      </p:sp>
      <p:pic>
        <p:nvPicPr>
          <p:cNvPr id="19"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070402" y="1379577"/>
            <a:ext cx="7975997" cy="1042988"/>
          </a:xfrm>
          <a:prstGeom prst="rect">
            <a:avLst/>
          </a:prstGeom>
          <a:noFill/>
          <a:ln/>
        </p:spPr>
        <p:txBody>
          <a:bodyPr wrap="square" rtlCol="0" anchor="t"/>
          <a:lstStyle/>
          <a:p>
            <a:pPr indent="0" marL="0">
              <a:lnSpc>
                <a:spcPts val="4106"/>
              </a:lnSpc>
              <a:buNone/>
            </a:pPr>
            <a:r>
              <a:rPr lang="en-US" sz="3285" dirty="0">
                <a:solidFill>
                  <a:srgbClr val="1B1B27"/>
                </a:solidFill>
                <a:latin typeface="Raleway" pitchFamily="34" charset="0"/>
                <a:ea typeface="Raleway" pitchFamily="34" charset="-122"/>
                <a:cs typeface="Raleway" pitchFamily="34" charset="-120"/>
              </a:rPr>
              <a:t>Moderne Wirtschaft: Technologieführer und Innovationstreiber</a:t>
            </a:r>
            <a:endParaRPr lang="en-US" sz="3285" dirty="0"/>
          </a:p>
        </p:txBody>
      </p:sp>
      <p:sp>
        <p:nvSpPr>
          <p:cNvPr id="6" name="Text 3"/>
          <p:cNvSpPr/>
          <p:nvPr/>
        </p:nvSpPr>
        <p:spPr>
          <a:xfrm>
            <a:off x="6070402" y="2672834"/>
            <a:ext cx="7975997" cy="801172"/>
          </a:xfrm>
          <a:prstGeom prst="rect">
            <a:avLst/>
          </a:prstGeom>
          <a:noFill/>
          <a:ln/>
        </p:spPr>
        <p:txBody>
          <a:bodyPr wrap="square" rtlCol="0" anchor="t"/>
          <a:lstStyle/>
          <a:p>
            <a:pPr indent="0" marL="0">
              <a:lnSpc>
                <a:spcPts val="2102"/>
              </a:lnSpc>
              <a:buNone/>
            </a:pPr>
            <a:r>
              <a:rPr lang="en-US" sz="1314" dirty="0">
                <a:solidFill>
                  <a:srgbClr val="3C3939"/>
                </a:solidFill>
                <a:latin typeface="Roboto" pitchFamily="34" charset="0"/>
                <a:ea typeface="Roboto" pitchFamily="34" charset="-122"/>
                <a:cs typeface="Roboto" pitchFamily="34" charset="-120"/>
              </a:rPr>
              <a:t>Taiwan hat sich zu einem wichtigen Zentrum für Technologie und Innovation entwickelt. Das Land ist bekannt für seine fortschrittliche Elektronikindustrie, Halbleiterproduktion und die Entwicklung von Software und Anwendungen.</a:t>
            </a:r>
            <a:endParaRPr lang="en-US" sz="1314" dirty="0"/>
          </a:p>
        </p:txBody>
      </p:sp>
      <p:sp>
        <p:nvSpPr>
          <p:cNvPr id="7" name="Shape 4"/>
          <p:cNvSpPr/>
          <p:nvPr/>
        </p:nvSpPr>
        <p:spPr>
          <a:xfrm>
            <a:off x="6070402" y="3661648"/>
            <a:ext cx="3904655" cy="1510784"/>
          </a:xfrm>
          <a:prstGeom prst="roundRect">
            <a:avLst>
              <a:gd name="adj" fmla="val 4639"/>
            </a:avLst>
          </a:prstGeom>
          <a:solidFill>
            <a:srgbClr val="E1E1EA"/>
          </a:solidFill>
          <a:ln w="7620">
            <a:solidFill>
              <a:srgbClr val="C7C7D0"/>
            </a:solidFill>
            <a:prstDash val="solid"/>
          </a:ln>
        </p:spPr>
      </p:sp>
      <p:sp>
        <p:nvSpPr>
          <p:cNvPr id="8" name="Text 5"/>
          <p:cNvSpPr/>
          <p:nvPr/>
        </p:nvSpPr>
        <p:spPr>
          <a:xfrm>
            <a:off x="6244828" y="3836075"/>
            <a:ext cx="2085856" cy="260747"/>
          </a:xfrm>
          <a:prstGeom prst="rect">
            <a:avLst/>
          </a:prstGeom>
          <a:noFill/>
          <a:ln/>
        </p:spPr>
        <p:txBody>
          <a:bodyPr wrap="none" rtlCol="0" anchor="t"/>
          <a:lstStyle/>
          <a:p>
            <a:pPr indent="0" marL="0">
              <a:lnSpc>
                <a:spcPts val="2053"/>
              </a:lnSpc>
              <a:buNone/>
            </a:pPr>
            <a:r>
              <a:rPr lang="en-US" sz="1642" dirty="0">
                <a:solidFill>
                  <a:srgbClr val="3C3939"/>
                </a:solidFill>
                <a:latin typeface="Raleway" pitchFamily="34" charset="0"/>
                <a:ea typeface="Raleway" pitchFamily="34" charset="-122"/>
                <a:cs typeface="Raleway" pitchFamily="34" charset="-120"/>
              </a:rPr>
              <a:t>Elektronikindustrie</a:t>
            </a:r>
            <a:endParaRPr lang="en-US" sz="1642" dirty="0"/>
          </a:p>
        </p:txBody>
      </p:sp>
      <p:sp>
        <p:nvSpPr>
          <p:cNvPr id="9" name="Text 6"/>
          <p:cNvSpPr/>
          <p:nvPr/>
        </p:nvSpPr>
        <p:spPr>
          <a:xfrm>
            <a:off x="6244828" y="4196834"/>
            <a:ext cx="3555802" cy="801172"/>
          </a:xfrm>
          <a:prstGeom prst="rect">
            <a:avLst/>
          </a:prstGeom>
          <a:noFill/>
          <a:ln/>
        </p:spPr>
        <p:txBody>
          <a:bodyPr wrap="square" rtlCol="0" anchor="t"/>
          <a:lstStyle/>
          <a:p>
            <a:pPr indent="0" marL="0">
              <a:lnSpc>
                <a:spcPts val="2102"/>
              </a:lnSpc>
              <a:buNone/>
            </a:pPr>
            <a:r>
              <a:rPr lang="en-US" sz="1314" dirty="0">
                <a:solidFill>
                  <a:srgbClr val="3C3939"/>
                </a:solidFill>
                <a:latin typeface="Roboto" pitchFamily="34" charset="0"/>
                <a:ea typeface="Roboto" pitchFamily="34" charset="-122"/>
                <a:cs typeface="Roboto" pitchFamily="34" charset="-120"/>
              </a:rPr>
              <a:t>Taiwan ist ein weltweit führender Hersteller von Elektronikprodukten wie Smartphones, Laptops und Fernsehern.</a:t>
            </a:r>
            <a:endParaRPr lang="en-US" sz="1314" dirty="0"/>
          </a:p>
        </p:txBody>
      </p:sp>
      <p:sp>
        <p:nvSpPr>
          <p:cNvPr id="10" name="Shape 7"/>
          <p:cNvSpPr/>
          <p:nvPr/>
        </p:nvSpPr>
        <p:spPr>
          <a:xfrm>
            <a:off x="10141863" y="3661648"/>
            <a:ext cx="3904655" cy="1510784"/>
          </a:xfrm>
          <a:prstGeom prst="roundRect">
            <a:avLst>
              <a:gd name="adj" fmla="val 4639"/>
            </a:avLst>
          </a:prstGeom>
          <a:solidFill>
            <a:srgbClr val="E1E1EA"/>
          </a:solidFill>
          <a:ln w="7620">
            <a:solidFill>
              <a:srgbClr val="C7C7D0"/>
            </a:solidFill>
            <a:prstDash val="solid"/>
          </a:ln>
        </p:spPr>
      </p:sp>
      <p:sp>
        <p:nvSpPr>
          <p:cNvPr id="11" name="Text 8"/>
          <p:cNvSpPr/>
          <p:nvPr/>
        </p:nvSpPr>
        <p:spPr>
          <a:xfrm>
            <a:off x="10316289" y="3836075"/>
            <a:ext cx="2085856" cy="260747"/>
          </a:xfrm>
          <a:prstGeom prst="rect">
            <a:avLst/>
          </a:prstGeom>
          <a:noFill/>
          <a:ln/>
        </p:spPr>
        <p:txBody>
          <a:bodyPr wrap="none" rtlCol="0" anchor="t"/>
          <a:lstStyle/>
          <a:p>
            <a:pPr indent="0" marL="0">
              <a:lnSpc>
                <a:spcPts val="2053"/>
              </a:lnSpc>
              <a:buNone/>
            </a:pPr>
            <a:r>
              <a:rPr lang="en-US" sz="1642" dirty="0">
                <a:solidFill>
                  <a:srgbClr val="3C3939"/>
                </a:solidFill>
                <a:latin typeface="Raleway" pitchFamily="34" charset="0"/>
                <a:ea typeface="Raleway" pitchFamily="34" charset="-122"/>
                <a:cs typeface="Raleway" pitchFamily="34" charset="-120"/>
              </a:rPr>
              <a:t>Halbleiterproduktion</a:t>
            </a:r>
            <a:endParaRPr lang="en-US" sz="1642" dirty="0"/>
          </a:p>
        </p:txBody>
      </p:sp>
      <p:sp>
        <p:nvSpPr>
          <p:cNvPr id="12" name="Text 9"/>
          <p:cNvSpPr/>
          <p:nvPr/>
        </p:nvSpPr>
        <p:spPr>
          <a:xfrm>
            <a:off x="10316289" y="4196834"/>
            <a:ext cx="3555802" cy="801172"/>
          </a:xfrm>
          <a:prstGeom prst="rect">
            <a:avLst/>
          </a:prstGeom>
          <a:noFill/>
          <a:ln/>
        </p:spPr>
        <p:txBody>
          <a:bodyPr wrap="square" rtlCol="0" anchor="t"/>
          <a:lstStyle/>
          <a:p>
            <a:pPr indent="0" marL="0">
              <a:lnSpc>
                <a:spcPts val="2102"/>
              </a:lnSpc>
              <a:buNone/>
            </a:pPr>
            <a:r>
              <a:rPr lang="en-US" sz="1314" dirty="0">
                <a:solidFill>
                  <a:srgbClr val="3C3939"/>
                </a:solidFill>
                <a:latin typeface="Roboto" pitchFamily="34" charset="0"/>
                <a:ea typeface="Roboto" pitchFamily="34" charset="-122"/>
                <a:cs typeface="Roboto" pitchFamily="34" charset="-120"/>
              </a:rPr>
              <a:t>Taiwan ist ein wichtiger Lieferant für Halbleiter, die in modernen elektronischen Geräten eingesetzt werden.</a:t>
            </a:r>
            <a:endParaRPr lang="en-US" sz="1314" dirty="0"/>
          </a:p>
        </p:txBody>
      </p:sp>
      <p:sp>
        <p:nvSpPr>
          <p:cNvPr id="13" name="Shape 10"/>
          <p:cNvSpPr/>
          <p:nvPr/>
        </p:nvSpPr>
        <p:spPr>
          <a:xfrm>
            <a:off x="6070402" y="5339239"/>
            <a:ext cx="3904655" cy="1510784"/>
          </a:xfrm>
          <a:prstGeom prst="roundRect">
            <a:avLst>
              <a:gd name="adj" fmla="val 4639"/>
            </a:avLst>
          </a:prstGeom>
          <a:solidFill>
            <a:srgbClr val="E1E1EA"/>
          </a:solidFill>
          <a:ln w="7620">
            <a:solidFill>
              <a:srgbClr val="C7C7D0"/>
            </a:solidFill>
            <a:prstDash val="solid"/>
          </a:ln>
        </p:spPr>
      </p:sp>
      <p:sp>
        <p:nvSpPr>
          <p:cNvPr id="14" name="Text 11"/>
          <p:cNvSpPr/>
          <p:nvPr/>
        </p:nvSpPr>
        <p:spPr>
          <a:xfrm>
            <a:off x="6244828" y="5513665"/>
            <a:ext cx="2752606" cy="260747"/>
          </a:xfrm>
          <a:prstGeom prst="rect">
            <a:avLst/>
          </a:prstGeom>
          <a:noFill/>
          <a:ln/>
        </p:spPr>
        <p:txBody>
          <a:bodyPr wrap="none" rtlCol="0" anchor="t"/>
          <a:lstStyle/>
          <a:p>
            <a:pPr indent="0" marL="0">
              <a:lnSpc>
                <a:spcPts val="2053"/>
              </a:lnSpc>
              <a:buNone/>
            </a:pPr>
            <a:r>
              <a:rPr lang="en-US" sz="1642" dirty="0">
                <a:solidFill>
                  <a:srgbClr val="3C3939"/>
                </a:solidFill>
                <a:latin typeface="Raleway" pitchFamily="34" charset="0"/>
                <a:ea typeface="Raleway" pitchFamily="34" charset="-122"/>
                <a:cs typeface="Raleway" pitchFamily="34" charset="-120"/>
              </a:rPr>
              <a:t>Software und Anwendungen</a:t>
            </a:r>
            <a:endParaRPr lang="en-US" sz="1642" dirty="0"/>
          </a:p>
        </p:txBody>
      </p:sp>
      <p:sp>
        <p:nvSpPr>
          <p:cNvPr id="15" name="Text 12"/>
          <p:cNvSpPr/>
          <p:nvPr/>
        </p:nvSpPr>
        <p:spPr>
          <a:xfrm>
            <a:off x="6244828" y="5874425"/>
            <a:ext cx="3555802" cy="801172"/>
          </a:xfrm>
          <a:prstGeom prst="rect">
            <a:avLst/>
          </a:prstGeom>
          <a:noFill/>
          <a:ln/>
        </p:spPr>
        <p:txBody>
          <a:bodyPr wrap="square" rtlCol="0" anchor="t"/>
          <a:lstStyle/>
          <a:p>
            <a:pPr indent="0" marL="0">
              <a:lnSpc>
                <a:spcPts val="2102"/>
              </a:lnSpc>
              <a:buNone/>
            </a:pPr>
            <a:r>
              <a:rPr lang="en-US" sz="1314" dirty="0">
                <a:solidFill>
                  <a:srgbClr val="3C3939"/>
                </a:solidFill>
                <a:latin typeface="Roboto" pitchFamily="34" charset="0"/>
                <a:ea typeface="Roboto" pitchFamily="34" charset="-122"/>
                <a:cs typeface="Roboto" pitchFamily="34" charset="-120"/>
              </a:rPr>
              <a:t>Taiwan hat sich in den letzten Jahren zu einem bedeutenden Entwickler von Software und Apps entwickelt.</a:t>
            </a:r>
            <a:endParaRPr lang="en-US" sz="1314" dirty="0"/>
          </a:p>
        </p:txBody>
      </p:sp>
      <p:sp>
        <p:nvSpPr>
          <p:cNvPr id="16" name="Shape 13"/>
          <p:cNvSpPr/>
          <p:nvPr/>
        </p:nvSpPr>
        <p:spPr>
          <a:xfrm>
            <a:off x="10141863" y="5339239"/>
            <a:ext cx="3904655" cy="1510784"/>
          </a:xfrm>
          <a:prstGeom prst="roundRect">
            <a:avLst>
              <a:gd name="adj" fmla="val 4639"/>
            </a:avLst>
          </a:prstGeom>
          <a:solidFill>
            <a:srgbClr val="E1E1EA"/>
          </a:solidFill>
          <a:ln w="7620">
            <a:solidFill>
              <a:srgbClr val="C7C7D0"/>
            </a:solidFill>
            <a:prstDash val="solid"/>
          </a:ln>
        </p:spPr>
      </p:sp>
      <p:sp>
        <p:nvSpPr>
          <p:cNvPr id="17" name="Text 14"/>
          <p:cNvSpPr/>
          <p:nvPr/>
        </p:nvSpPr>
        <p:spPr>
          <a:xfrm>
            <a:off x="10316289" y="5513665"/>
            <a:ext cx="2502694" cy="260747"/>
          </a:xfrm>
          <a:prstGeom prst="rect">
            <a:avLst/>
          </a:prstGeom>
          <a:noFill/>
          <a:ln/>
        </p:spPr>
        <p:txBody>
          <a:bodyPr wrap="none" rtlCol="0" anchor="t"/>
          <a:lstStyle/>
          <a:p>
            <a:pPr indent="0" marL="0">
              <a:lnSpc>
                <a:spcPts val="2053"/>
              </a:lnSpc>
              <a:buNone/>
            </a:pPr>
            <a:r>
              <a:rPr lang="en-US" sz="1642" dirty="0">
                <a:solidFill>
                  <a:srgbClr val="3C3939"/>
                </a:solidFill>
                <a:latin typeface="Raleway" pitchFamily="34" charset="0"/>
                <a:ea typeface="Raleway" pitchFamily="34" charset="-122"/>
                <a:cs typeface="Raleway" pitchFamily="34" charset="-120"/>
              </a:rPr>
              <a:t>Innovation und Forschung</a:t>
            </a:r>
            <a:endParaRPr lang="en-US" sz="1642" dirty="0"/>
          </a:p>
        </p:txBody>
      </p:sp>
      <p:sp>
        <p:nvSpPr>
          <p:cNvPr id="18" name="Text 15"/>
          <p:cNvSpPr/>
          <p:nvPr/>
        </p:nvSpPr>
        <p:spPr>
          <a:xfrm>
            <a:off x="10316289" y="5874425"/>
            <a:ext cx="3555802" cy="801172"/>
          </a:xfrm>
          <a:prstGeom prst="rect">
            <a:avLst/>
          </a:prstGeom>
          <a:noFill/>
          <a:ln/>
        </p:spPr>
        <p:txBody>
          <a:bodyPr wrap="square" rtlCol="0" anchor="t"/>
          <a:lstStyle/>
          <a:p>
            <a:pPr indent="0" marL="0">
              <a:lnSpc>
                <a:spcPts val="2102"/>
              </a:lnSpc>
              <a:buNone/>
            </a:pPr>
            <a:r>
              <a:rPr lang="en-US" sz="1314" dirty="0">
                <a:solidFill>
                  <a:srgbClr val="3C3939"/>
                </a:solidFill>
                <a:latin typeface="Roboto" pitchFamily="34" charset="0"/>
                <a:ea typeface="Roboto" pitchFamily="34" charset="-122"/>
                <a:cs typeface="Roboto" pitchFamily="34" charset="-120"/>
              </a:rPr>
              <a:t>Taiwan setzt stark auf Forschung und Entwicklung, um neue Technologien und Innovationen voranzutreiben.</a:t>
            </a:r>
            <a:endParaRPr lang="en-US" sz="1314" dirty="0"/>
          </a:p>
        </p:txBody>
      </p:sp>
      <p:pic>
        <p:nvPicPr>
          <p:cNvPr id="19"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564356" y="1082873"/>
            <a:ext cx="8015288" cy="1007745"/>
          </a:xfrm>
          <a:prstGeom prst="rect">
            <a:avLst/>
          </a:prstGeom>
          <a:noFill/>
          <a:ln/>
        </p:spPr>
        <p:txBody>
          <a:bodyPr wrap="square" rtlCol="0" anchor="t"/>
          <a:lstStyle/>
          <a:p>
            <a:pPr indent="0" marL="0">
              <a:lnSpc>
                <a:spcPts val="3968"/>
              </a:lnSpc>
              <a:buNone/>
            </a:pPr>
            <a:r>
              <a:rPr lang="en-US" sz="3175" dirty="0">
                <a:solidFill>
                  <a:srgbClr val="1B1B27"/>
                </a:solidFill>
                <a:latin typeface="Raleway" pitchFamily="34" charset="0"/>
                <a:ea typeface="Raleway" pitchFamily="34" charset="-122"/>
                <a:cs typeface="Raleway" pitchFamily="34" charset="-120"/>
              </a:rPr>
              <a:t>Politische Situation: Zwischen China und der Welt</a:t>
            </a:r>
            <a:endParaRPr lang="en-US" sz="3175" dirty="0"/>
          </a:p>
        </p:txBody>
      </p:sp>
      <p:sp>
        <p:nvSpPr>
          <p:cNvPr id="6" name="Text 3"/>
          <p:cNvSpPr/>
          <p:nvPr/>
        </p:nvSpPr>
        <p:spPr>
          <a:xfrm>
            <a:off x="564356" y="2332434"/>
            <a:ext cx="8015288" cy="774383"/>
          </a:xfrm>
          <a:prstGeom prst="rect">
            <a:avLst/>
          </a:prstGeom>
          <a:noFill/>
          <a:ln/>
        </p:spPr>
        <p:txBody>
          <a:bodyPr wrap="square" rtlCol="0" anchor="t"/>
          <a:lstStyle/>
          <a:p>
            <a:pPr indent="0" marL="0">
              <a:lnSpc>
                <a:spcPts val="2032"/>
              </a:lnSpc>
              <a:buNone/>
            </a:pPr>
            <a:r>
              <a:rPr lang="en-US" sz="1270" dirty="0">
                <a:solidFill>
                  <a:srgbClr val="3C3939"/>
                </a:solidFill>
                <a:latin typeface="Roboto" pitchFamily="34" charset="0"/>
                <a:ea typeface="Roboto" pitchFamily="34" charset="-122"/>
                <a:cs typeface="Roboto" pitchFamily="34" charset="-120"/>
              </a:rPr>
              <a:t>Die politische Situation Taiwans ist komplex und geprägt von der Beziehung zum Festlandchina. Taiwan ist ein demokratischer Staat, der sich von der Volksrepublik China unabhängig erklärt hat, aber von China als abtrünnige Provinz betrachtet wird.</a:t>
            </a:r>
            <a:endParaRPr lang="en-US" sz="1270" dirty="0"/>
          </a:p>
        </p:txBody>
      </p:sp>
      <p:pic>
        <p:nvPicPr>
          <p:cNvPr id="7" name="Image 1" descr="preencoded.png">    </p:cNvPr>
          <p:cNvPicPr>
            <a:picLocks noChangeAspect="1"/>
          </p:cNvPicPr>
          <p:nvPr/>
        </p:nvPicPr>
        <p:blipFill>
          <a:blip r:embed="rId2"/>
          <a:stretch>
            <a:fillRect/>
          </a:stretch>
        </p:blipFill>
        <p:spPr>
          <a:xfrm>
            <a:off x="564356" y="3288149"/>
            <a:ext cx="403146" cy="403146"/>
          </a:xfrm>
          <a:prstGeom prst="rect">
            <a:avLst/>
          </a:prstGeom>
        </p:spPr>
      </p:pic>
      <p:sp>
        <p:nvSpPr>
          <p:cNvPr id="8" name="Text 4"/>
          <p:cNvSpPr/>
          <p:nvPr/>
        </p:nvSpPr>
        <p:spPr>
          <a:xfrm>
            <a:off x="564356" y="3852505"/>
            <a:ext cx="2557463" cy="251936"/>
          </a:xfrm>
          <a:prstGeom prst="rect">
            <a:avLst/>
          </a:prstGeom>
          <a:noFill/>
          <a:ln/>
        </p:spPr>
        <p:txBody>
          <a:bodyPr wrap="none" rtlCol="0" anchor="t"/>
          <a:lstStyle/>
          <a:p>
            <a:pPr algn="l" indent="0" marL="0">
              <a:lnSpc>
                <a:spcPts val="1984"/>
              </a:lnSpc>
              <a:buNone/>
            </a:pPr>
            <a:r>
              <a:rPr lang="en-US" sz="1587" dirty="0">
                <a:solidFill>
                  <a:srgbClr val="3C3939"/>
                </a:solidFill>
                <a:latin typeface="Raleway" pitchFamily="34" charset="0"/>
                <a:ea typeface="Raleway" pitchFamily="34" charset="-122"/>
                <a:cs typeface="Raleway" pitchFamily="34" charset="-120"/>
              </a:rPr>
              <a:t>Internationale Beziehungen</a:t>
            </a:r>
            <a:endParaRPr lang="en-US" sz="1587" dirty="0"/>
          </a:p>
        </p:txBody>
      </p:sp>
      <p:sp>
        <p:nvSpPr>
          <p:cNvPr id="9" name="Text 5"/>
          <p:cNvSpPr/>
          <p:nvPr/>
        </p:nvSpPr>
        <p:spPr>
          <a:xfrm>
            <a:off x="564356" y="4201120"/>
            <a:ext cx="3886676" cy="774383"/>
          </a:xfrm>
          <a:prstGeom prst="rect">
            <a:avLst/>
          </a:prstGeom>
          <a:noFill/>
          <a:ln/>
        </p:spPr>
        <p:txBody>
          <a:bodyPr wrap="square" rtlCol="0" anchor="t"/>
          <a:lstStyle/>
          <a:p>
            <a:pPr algn="l" indent="0" marL="0">
              <a:lnSpc>
                <a:spcPts val="2032"/>
              </a:lnSpc>
              <a:buNone/>
            </a:pPr>
            <a:r>
              <a:rPr lang="en-US" sz="1270" dirty="0">
                <a:solidFill>
                  <a:srgbClr val="3C3939"/>
                </a:solidFill>
                <a:latin typeface="Roboto" pitchFamily="34" charset="0"/>
                <a:ea typeface="Roboto" pitchFamily="34" charset="-122"/>
                <a:cs typeface="Roboto" pitchFamily="34" charset="-120"/>
              </a:rPr>
              <a:t>Taiwan unterhält Beziehungen zu vielen Ländern der Welt, aber nur wenige erkennen Taiwan als unabhängigen Staat an.</a:t>
            </a:r>
            <a:endParaRPr lang="en-US" sz="1270" dirty="0"/>
          </a:p>
        </p:txBody>
      </p:sp>
      <p:pic>
        <p:nvPicPr>
          <p:cNvPr id="10" name="Image 2" descr="preencoded.png">    </p:cNvPr>
          <p:cNvPicPr>
            <a:picLocks noChangeAspect="1"/>
          </p:cNvPicPr>
          <p:nvPr/>
        </p:nvPicPr>
        <p:blipFill>
          <a:blip r:embed="rId3"/>
          <a:stretch>
            <a:fillRect/>
          </a:stretch>
        </p:blipFill>
        <p:spPr>
          <a:xfrm>
            <a:off x="4692848" y="3288149"/>
            <a:ext cx="403146" cy="403146"/>
          </a:xfrm>
          <a:prstGeom prst="rect">
            <a:avLst/>
          </a:prstGeom>
        </p:spPr>
      </p:pic>
      <p:sp>
        <p:nvSpPr>
          <p:cNvPr id="11" name="Text 6"/>
          <p:cNvSpPr/>
          <p:nvPr/>
        </p:nvSpPr>
        <p:spPr>
          <a:xfrm>
            <a:off x="4692848" y="3852505"/>
            <a:ext cx="2614493" cy="251936"/>
          </a:xfrm>
          <a:prstGeom prst="rect">
            <a:avLst/>
          </a:prstGeom>
          <a:noFill/>
          <a:ln/>
        </p:spPr>
        <p:txBody>
          <a:bodyPr wrap="none" rtlCol="0" anchor="t"/>
          <a:lstStyle/>
          <a:p>
            <a:pPr algn="l" indent="0" marL="0">
              <a:lnSpc>
                <a:spcPts val="1984"/>
              </a:lnSpc>
              <a:buNone/>
            </a:pPr>
            <a:r>
              <a:rPr lang="en-US" sz="1587" dirty="0">
                <a:solidFill>
                  <a:srgbClr val="3C3939"/>
                </a:solidFill>
                <a:latin typeface="Raleway" pitchFamily="34" charset="0"/>
                <a:ea typeface="Raleway" pitchFamily="34" charset="-122"/>
                <a:cs typeface="Raleway" pitchFamily="34" charset="-120"/>
              </a:rPr>
              <a:t>Diplomatische Beziehungen</a:t>
            </a:r>
            <a:endParaRPr lang="en-US" sz="1587" dirty="0"/>
          </a:p>
        </p:txBody>
      </p:sp>
      <p:sp>
        <p:nvSpPr>
          <p:cNvPr id="12" name="Text 7"/>
          <p:cNvSpPr/>
          <p:nvPr/>
        </p:nvSpPr>
        <p:spPr>
          <a:xfrm>
            <a:off x="4692848" y="4201120"/>
            <a:ext cx="3886795" cy="516255"/>
          </a:xfrm>
          <a:prstGeom prst="rect">
            <a:avLst/>
          </a:prstGeom>
          <a:noFill/>
          <a:ln/>
        </p:spPr>
        <p:txBody>
          <a:bodyPr wrap="square" rtlCol="0" anchor="t"/>
          <a:lstStyle/>
          <a:p>
            <a:pPr algn="l" indent="0" marL="0">
              <a:lnSpc>
                <a:spcPts val="2032"/>
              </a:lnSpc>
              <a:buNone/>
            </a:pPr>
            <a:r>
              <a:rPr lang="en-US" sz="1270" dirty="0">
                <a:solidFill>
                  <a:srgbClr val="3C3939"/>
                </a:solidFill>
                <a:latin typeface="Roboto" pitchFamily="34" charset="0"/>
                <a:ea typeface="Roboto" pitchFamily="34" charset="-122"/>
                <a:cs typeface="Roboto" pitchFamily="34" charset="-120"/>
              </a:rPr>
              <a:t>Taiwan pflegt enge Beziehungen zu Ländern wie den Vereinigten Staaten, Japan und den EU-Staaten.</a:t>
            </a:r>
            <a:endParaRPr lang="en-US" sz="1270" dirty="0"/>
          </a:p>
        </p:txBody>
      </p:sp>
      <p:pic>
        <p:nvPicPr>
          <p:cNvPr id="13" name="Image 3" descr="preencoded.png">    </p:cNvPr>
          <p:cNvPicPr>
            <a:picLocks noChangeAspect="1"/>
          </p:cNvPicPr>
          <p:nvPr/>
        </p:nvPicPr>
        <p:blipFill>
          <a:blip r:embed="rId4"/>
          <a:stretch>
            <a:fillRect/>
          </a:stretch>
        </p:blipFill>
        <p:spPr>
          <a:xfrm>
            <a:off x="564356" y="5459254"/>
            <a:ext cx="403146" cy="403146"/>
          </a:xfrm>
          <a:prstGeom prst="rect">
            <a:avLst/>
          </a:prstGeom>
        </p:spPr>
      </p:pic>
      <p:sp>
        <p:nvSpPr>
          <p:cNvPr id="14" name="Text 8"/>
          <p:cNvSpPr/>
          <p:nvPr/>
        </p:nvSpPr>
        <p:spPr>
          <a:xfrm>
            <a:off x="564356" y="6023610"/>
            <a:ext cx="2015847" cy="251936"/>
          </a:xfrm>
          <a:prstGeom prst="rect">
            <a:avLst/>
          </a:prstGeom>
          <a:noFill/>
          <a:ln/>
        </p:spPr>
        <p:txBody>
          <a:bodyPr wrap="none" rtlCol="0" anchor="t"/>
          <a:lstStyle/>
          <a:p>
            <a:pPr algn="l" indent="0" marL="0">
              <a:lnSpc>
                <a:spcPts val="1984"/>
              </a:lnSpc>
              <a:buNone/>
            </a:pPr>
            <a:r>
              <a:rPr lang="en-US" sz="1587" dirty="0">
                <a:solidFill>
                  <a:srgbClr val="3C3939"/>
                </a:solidFill>
                <a:latin typeface="Raleway" pitchFamily="34" charset="0"/>
                <a:ea typeface="Raleway" pitchFamily="34" charset="-122"/>
                <a:cs typeface="Raleway" pitchFamily="34" charset="-120"/>
              </a:rPr>
              <a:t>Politische Stabilität</a:t>
            </a:r>
            <a:endParaRPr lang="en-US" sz="1587" dirty="0"/>
          </a:p>
        </p:txBody>
      </p:sp>
      <p:sp>
        <p:nvSpPr>
          <p:cNvPr id="15" name="Text 9"/>
          <p:cNvSpPr/>
          <p:nvPr/>
        </p:nvSpPr>
        <p:spPr>
          <a:xfrm>
            <a:off x="564356" y="6372225"/>
            <a:ext cx="3886676" cy="516255"/>
          </a:xfrm>
          <a:prstGeom prst="rect">
            <a:avLst/>
          </a:prstGeom>
          <a:noFill/>
          <a:ln/>
        </p:spPr>
        <p:txBody>
          <a:bodyPr wrap="square" rtlCol="0" anchor="t"/>
          <a:lstStyle/>
          <a:p>
            <a:pPr algn="l" indent="0" marL="0">
              <a:lnSpc>
                <a:spcPts val="2032"/>
              </a:lnSpc>
              <a:buNone/>
            </a:pPr>
            <a:r>
              <a:rPr lang="en-US" sz="1270" dirty="0">
                <a:solidFill>
                  <a:srgbClr val="3C3939"/>
                </a:solidFill>
                <a:latin typeface="Roboto" pitchFamily="34" charset="0"/>
                <a:ea typeface="Roboto" pitchFamily="34" charset="-122"/>
                <a:cs typeface="Roboto" pitchFamily="34" charset="-120"/>
              </a:rPr>
              <a:t>Taiwan hat eine stabile Demokratie und genießt eine hohe Lebensqualität.</a:t>
            </a:r>
            <a:endParaRPr lang="en-US" sz="1270" dirty="0"/>
          </a:p>
        </p:txBody>
      </p:sp>
      <p:pic>
        <p:nvPicPr>
          <p:cNvPr id="16" name="Image 4" descr="preencoded.png">    </p:cNvPr>
          <p:cNvPicPr>
            <a:picLocks noChangeAspect="1"/>
          </p:cNvPicPr>
          <p:nvPr/>
        </p:nvPicPr>
        <p:blipFill>
          <a:blip r:embed="rId5"/>
          <a:stretch>
            <a:fillRect/>
          </a:stretch>
        </p:blipFill>
        <p:spPr>
          <a:xfrm>
            <a:off x="4692848" y="5459254"/>
            <a:ext cx="403146" cy="403146"/>
          </a:xfrm>
          <a:prstGeom prst="rect">
            <a:avLst/>
          </a:prstGeom>
        </p:spPr>
      </p:pic>
      <p:sp>
        <p:nvSpPr>
          <p:cNvPr id="17" name="Text 10"/>
          <p:cNvSpPr/>
          <p:nvPr/>
        </p:nvSpPr>
        <p:spPr>
          <a:xfrm>
            <a:off x="4692848" y="6023610"/>
            <a:ext cx="2028706" cy="251936"/>
          </a:xfrm>
          <a:prstGeom prst="rect">
            <a:avLst/>
          </a:prstGeom>
          <a:noFill/>
          <a:ln/>
        </p:spPr>
        <p:txBody>
          <a:bodyPr wrap="none" rtlCol="0" anchor="t"/>
          <a:lstStyle/>
          <a:p>
            <a:pPr algn="l" indent="0" marL="0">
              <a:lnSpc>
                <a:spcPts val="1984"/>
              </a:lnSpc>
              <a:buNone/>
            </a:pPr>
            <a:r>
              <a:rPr lang="en-US" sz="1587" dirty="0">
                <a:solidFill>
                  <a:srgbClr val="3C3939"/>
                </a:solidFill>
                <a:latin typeface="Raleway" pitchFamily="34" charset="0"/>
                <a:ea typeface="Raleway" pitchFamily="34" charset="-122"/>
                <a:cs typeface="Raleway" pitchFamily="34" charset="-120"/>
              </a:rPr>
              <a:t>Zukunftsperspektiven</a:t>
            </a:r>
            <a:endParaRPr lang="en-US" sz="1587" dirty="0"/>
          </a:p>
        </p:txBody>
      </p:sp>
      <p:sp>
        <p:nvSpPr>
          <p:cNvPr id="18" name="Text 11"/>
          <p:cNvSpPr/>
          <p:nvPr/>
        </p:nvSpPr>
        <p:spPr>
          <a:xfrm>
            <a:off x="4692848" y="6372225"/>
            <a:ext cx="3886795" cy="774383"/>
          </a:xfrm>
          <a:prstGeom prst="rect">
            <a:avLst/>
          </a:prstGeom>
          <a:noFill/>
          <a:ln/>
        </p:spPr>
        <p:txBody>
          <a:bodyPr wrap="square" rtlCol="0" anchor="t"/>
          <a:lstStyle/>
          <a:p>
            <a:pPr algn="l" indent="0" marL="0">
              <a:lnSpc>
                <a:spcPts val="2032"/>
              </a:lnSpc>
              <a:buNone/>
            </a:pPr>
            <a:r>
              <a:rPr lang="en-US" sz="1270" dirty="0">
                <a:solidFill>
                  <a:srgbClr val="3C3939"/>
                </a:solidFill>
                <a:latin typeface="Roboto" pitchFamily="34" charset="0"/>
                <a:ea typeface="Roboto" pitchFamily="34" charset="-122"/>
                <a:cs typeface="Roboto" pitchFamily="34" charset="-120"/>
              </a:rPr>
              <a:t>Die Zukunft Taiwans ist ungewiss, da die Beziehung zu China weiterhin eine große Herausforderung darstellt.</a:t>
            </a:r>
            <a:endParaRPr lang="en-US" sz="1270" dirty="0"/>
          </a:p>
        </p:txBody>
      </p:sp>
      <p:pic>
        <p:nvPicPr>
          <p:cNvPr id="19"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9220557"/>
          </a:xfrm>
          <a:prstGeom prst="rect">
            <a:avLst/>
          </a:prstGeom>
          <a:solidFill>
            <a:srgbClr val="FFFFFF">
              <a:alpha val="75000"/>
            </a:srgbClr>
          </a:solidFill>
          <a:ln/>
        </p:spPr>
      </p:sp>
      <p:sp>
        <p:nvSpPr>
          <p:cNvPr id="4" name="Text 2"/>
          <p:cNvSpPr/>
          <p:nvPr/>
        </p:nvSpPr>
        <p:spPr>
          <a:xfrm>
            <a:off x="2065496" y="436602"/>
            <a:ext cx="10499288" cy="992267"/>
          </a:xfrm>
          <a:prstGeom prst="rect">
            <a:avLst/>
          </a:prstGeom>
          <a:noFill/>
          <a:ln/>
        </p:spPr>
        <p:txBody>
          <a:bodyPr wrap="square" rtlCol="0" anchor="t"/>
          <a:lstStyle/>
          <a:p>
            <a:pPr indent="0" marL="0">
              <a:lnSpc>
                <a:spcPts val="3907"/>
              </a:lnSpc>
              <a:buNone/>
            </a:pPr>
            <a:r>
              <a:rPr lang="en-US" sz="3126" dirty="0">
                <a:solidFill>
                  <a:srgbClr val="1B1B27"/>
                </a:solidFill>
                <a:latin typeface="Raleway" pitchFamily="34" charset="0"/>
                <a:ea typeface="Raleway" pitchFamily="34" charset="-122"/>
                <a:cs typeface="Raleway" pitchFamily="34" charset="-120"/>
              </a:rPr>
              <a:t>Touristische Highlights: Von Taipeh bis Taroko Nationalpark</a:t>
            </a:r>
            <a:endParaRPr lang="en-US" sz="3126" dirty="0"/>
          </a:p>
        </p:txBody>
      </p:sp>
      <p:sp>
        <p:nvSpPr>
          <p:cNvPr id="5" name="Text 3"/>
          <p:cNvSpPr/>
          <p:nvPr/>
        </p:nvSpPr>
        <p:spPr>
          <a:xfrm>
            <a:off x="2065496" y="1746409"/>
            <a:ext cx="10499288" cy="508159"/>
          </a:xfrm>
          <a:prstGeom prst="rect">
            <a:avLst/>
          </a:prstGeom>
          <a:noFill/>
          <a:ln/>
        </p:spPr>
        <p:txBody>
          <a:bodyPr wrap="square" rtlCol="0" anchor="t"/>
          <a:lstStyle/>
          <a:p>
            <a:pPr indent="0" marL="0">
              <a:lnSpc>
                <a:spcPts val="2000"/>
              </a:lnSpc>
              <a:buNone/>
            </a:pPr>
            <a:r>
              <a:rPr lang="en-US" sz="1250" dirty="0">
                <a:solidFill>
                  <a:srgbClr val="3C3939"/>
                </a:solidFill>
                <a:latin typeface="Roboto" pitchFamily="34" charset="0"/>
                <a:ea typeface="Roboto" pitchFamily="34" charset="-122"/>
                <a:cs typeface="Roboto" pitchFamily="34" charset="-120"/>
              </a:rPr>
              <a:t>Taiwan bietet eine große Auswahl an touristischen Highlights, von geschäftigen Metropolen bis hin zu malerischen Nationalparks und historischen Stätten.</a:t>
            </a:r>
            <a:endParaRPr lang="en-US" sz="1250" dirty="0"/>
          </a:p>
        </p:txBody>
      </p:sp>
      <p:pic>
        <p:nvPicPr>
          <p:cNvPr id="6" name="Image 0" descr="preencoded.png">    </p:cNvPr>
          <p:cNvPicPr>
            <a:picLocks noChangeAspect="1"/>
          </p:cNvPicPr>
          <p:nvPr/>
        </p:nvPicPr>
        <p:blipFill>
          <a:blip r:embed="rId1"/>
          <a:stretch>
            <a:fillRect/>
          </a:stretch>
        </p:blipFill>
        <p:spPr>
          <a:xfrm>
            <a:off x="2065496" y="2433161"/>
            <a:ext cx="793790" cy="1270159"/>
          </a:xfrm>
          <a:prstGeom prst="rect">
            <a:avLst/>
          </a:prstGeom>
        </p:spPr>
      </p:pic>
      <p:sp>
        <p:nvSpPr>
          <p:cNvPr id="7" name="Text 4"/>
          <p:cNvSpPr/>
          <p:nvPr/>
        </p:nvSpPr>
        <p:spPr>
          <a:xfrm>
            <a:off x="3097411" y="2591872"/>
            <a:ext cx="1984653"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Taipeh</a:t>
            </a:r>
            <a:endParaRPr lang="en-US" sz="1563" dirty="0"/>
          </a:p>
        </p:txBody>
      </p:sp>
      <p:sp>
        <p:nvSpPr>
          <p:cNvPr id="8" name="Text 5"/>
          <p:cNvSpPr/>
          <p:nvPr/>
        </p:nvSpPr>
        <p:spPr>
          <a:xfrm>
            <a:off x="3097411" y="2935129"/>
            <a:ext cx="9467374"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Taipeh ist die Hauptstadt Taiwans und bietet eine Mischung aus traditioneller Kultur und moderner Architektur.</a:t>
            </a:r>
            <a:endParaRPr lang="en-US" sz="1250" dirty="0"/>
          </a:p>
        </p:txBody>
      </p:sp>
      <p:pic>
        <p:nvPicPr>
          <p:cNvPr id="9" name="Image 1" descr="preencoded.png">    </p:cNvPr>
          <p:cNvPicPr>
            <a:picLocks noChangeAspect="1"/>
          </p:cNvPicPr>
          <p:nvPr/>
        </p:nvPicPr>
        <p:blipFill>
          <a:blip r:embed="rId2"/>
          <a:stretch>
            <a:fillRect/>
          </a:stretch>
        </p:blipFill>
        <p:spPr>
          <a:xfrm>
            <a:off x="2065496" y="3703320"/>
            <a:ext cx="793790" cy="1270159"/>
          </a:xfrm>
          <a:prstGeom prst="rect">
            <a:avLst/>
          </a:prstGeom>
        </p:spPr>
      </p:pic>
      <p:sp>
        <p:nvSpPr>
          <p:cNvPr id="10" name="Text 6"/>
          <p:cNvSpPr/>
          <p:nvPr/>
        </p:nvSpPr>
        <p:spPr>
          <a:xfrm>
            <a:off x="3097411" y="3862030"/>
            <a:ext cx="1984653"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Taroko Nationalpark</a:t>
            </a:r>
            <a:endParaRPr lang="en-US" sz="1563" dirty="0"/>
          </a:p>
        </p:txBody>
      </p:sp>
      <p:sp>
        <p:nvSpPr>
          <p:cNvPr id="11" name="Text 7"/>
          <p:cNvSpPr/>
          <p:nvPr/>
        </p:nvSpPr>
        <p:spPr>
          <a:xfrm>
            <a:off x="3097411" y="4205288"/>
            <a:ext cx="9467374"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Der Taroko Nationalpark ist bekannt für seine atemberaubenden Schluchten, Wasserfälle und Tempel.</a:t>
            </a:r>
            <a:endParaRPr lang="en-US" sz="1250" dirty="0"/>
          </a:p>
        </p:txBody>
      </p:sp>
      <p:pic>
        <p:nvPicPr>
          <p:cNvPr id="12" name="Image 2" descr="preencoded.png">    </p:cNvPr>
          <p:cNvPicPr>
            <a:picLocks noChangeAspect="1"/>
          </p:cNvPicPr>
          <p:nvPr/>
        </p:nvPicPr>
        <p:blipFill>
          <a:blip r:embed="rId3"/>
          <a:stretch>
            <a:fillRect/>
          </a:stretch>
        </p:blipFill>
        <p:spPr>
          <a:xfrm>
            <a:off x="2065496" y="4973479"/>
            <a:ext cx="793790" cy="1270159"/>
          </a:xfrm>
          <a:prstGeom prst="rect">
            <a:avLst/>
          </a:prstGeom>
        </p:spPr>
      </p:pic>
      <p:sp>
        <p:nvSpPr>
          <p:cNvPr id="13" name="Text 8"/>
          <p:cNvSpPr/>
          <p:nvPr/>
        </p:nvSpPr>
        <p:spPr>
          <a:xfrm>
            <a:off x="3097411" y="5132189"/>
            <a:ext cx="1984653"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Sun Moon Lake</a:t>
            </a:r>
            <a:endParaRPr lang="en-US" sz="1563" dirty="0"/>
          </a:p>
        </p:txBody>
      </p:sp>
      <p:sp>
        <p:nvSpPr>
          <p:cNvPr id="14" name="Text 9"/>
          <p:cNvSpPr/>
          <p:nvPr/>
        </p:nvSpPr>
        <p:spPr>
          <a:xfrm>
            <a:off x="3097411" y="5475446"/>
            <a:ext cx="9467374"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Der Sun Moon Lake ist der größte See Taiwans und bietet eine malerische Landschaft mit Bergen und Tempeln.</a:t>
            </a:r>
            <a:endParaRPr lang="en-US" sz="1250" dirty="0"/>
          </a:p>
        </p:txBody>
      </p:sp>
      <p:pic>
        <p:nvPicPr>
          <p:cNvPr id="15" name="Image 3" descr="preencoded.png">    </p:cNvPr>
          <p:cNvPicPr>
            <a:picLocks noChangeAspect="1"/>
          </p:cNvPicPr>
          <p:nvPr/>
        </p:nvPicPr>
        <p:blipFill>
          <a:blip r:embed="rId4"/>
          <a:stretch>
            <a:fillRect/>
          </a:stretch>
        </p:blipFill>
        <p:spPr>
          <a:xfrm>
            <a:off x="2065496" y="6243638"/>
            <a:ext cx="793790" cy="1270159"/>
          </a:xfrm>
          <a:prstGeom prst="rect">
            <a:avLst/>
          </a:prstGeom>
        </p:spPr>
      </p:pic>
      <p:sp>
        <p:nvSpPr>
          <p:cNvPr id="16" name="Text 10"/>
          <p:cNvSpPr/>
          <p:nvPr/>
        </p:nvSpPr>
        <p:spPr>
          <a:xfrm>
            <a:off x="3097411" y="6402348"/>
            <a:ext cx="1984653"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Kenting Nationalpark</a:t>
            </a:r>
            <a:endParaRPr lang="en-US" sz="1563" dirty="0"/>
          </a:p>
        </p:txBody>
      </p:sp>
      <p:sp>
        <p:nvSpPr>
          <p:cNvPr id="17" name="Text 11"/>
          <p:cNvSpPr/>
          <p:nvPr/>
        </p:nvSpPr>
        <p:spPr>
          <a:xfrm>
            <a:off x="3097411" y="6745605"/>
            <a:ext cx="9467374"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Der Kenting Nationalpark ist ein beliebtes Reiseziel für seine Strände, Korallenriffe und die vielfältige Flora und Fauna.</a:t>
            </a:r>
            <a:endParaRPr lang="en-US" sz="1250" dirty="0"/>
          </a:p>
        </p:txBody>
      </p:sp>
      <p:pic>
        <p:nvPicPr>
          <p:cNvPr id="18" name="Image 4" descr="preencoded.png">    </p:cNvPr>
          <p:cNvPicPr>
            <a:picLocks noChangeAspect="1"/>
          </p:cNvPicPr>
          <p:nvPr/>
        </p:nvPicPr>
        <p:blipFill>
          <a:blip r:embed="rId5"/>
          <a:stretch>
            <a:fillRect/>
          </a:stretch>
        </p:blipFill>
        <p:spPr>
          <a:xfrm>
            <a:off x="2065496" y="7513796"/>
            <a:ext cx="793790" cy="1270159"/>
          </a:xfrm>
          <a:prstGeom prst="rect">
            <a:avLst/>
          </a:prstGeom>
        </p:spPr>
      </p:pic>
      <p:sp>
        <p:nvSpPr>
          <p:cNvPr id="19" name="Text 12"/>
          <p:cNvSpPr/>
          <p:nvPr/>
        </p:nvSpPr>
        <p:spPr>
          <a:xfrm>
            <a:off x="3097411" y="7672507"/>
            <a:ext cx="2608659" cy="248007"/>
          </a:xfrm>
          <a:prstGeom prst="rect">
            <a:avLst/>
          </a:prstGeom>
          <a:noFill/>
          <a:ln/>
        </p:spPr>
        <p:txBody>
          <a:bodyPr wrap="none" rtlCol="0" anchor="t"/>
          <a:lstStyle/>
          <a:p>
            <a:pPr algn="l" indent="0" marL="0">
              <a:lnSpc>
                <a:spcPts val="1953"/>
              </a:lnSpc>
              <a:buNone/>
            </a:pPr>
            <a:r>
              <a:rPr lang="en-US" sz="1563" dirty="0">
                <a:solidFill>
                  <a:srgbClr val="3C3939"/>
                </a:solidFill>
                <a:latin typeface="Raleway" pitchFamily="34" charset="0"/>
                <a:ea typeface="Raleway" pitchFamily="34" charset="-122"/>
                <a:cs typeface="Raleway" pitchFamily="34" charset="-120"/>
              </a:rPr>
              <a:t>Alishan National Scenic Area</a:t>
            </a:r>
            <a:endParaRPr lang="en-US" sz="1563" dirty="0"/>
          </a:p>
        </p:txBody>
      </p:sp>
      <p:sp>
        <p:nvSpPr>
          <p:cNvPr id="20" name="Text 13"/>
          <p:cNvSpPr/>
          <p:nvPr/>
        </p:nvSpPr>
        <p:spPr>
          <a:xfrm>
            <a:off x="3097411" y="8015764"/>
            <a:ext cx="9467374" cy="254079"/>
          </a:xfrm>
          <a:prstGeom prst="rect">
            <a:avLst/>
          </a:prstGeom>
          <a:noFill/>
          <a:ln/>
        </p:spPr>
        <p:txBody>
          <a:bodyPr wrap="none" rtlCol="0" anchor="t"/>
          <a:lstStyle/>
          <a:p>
            <a:pPr algn="l" indent="0" marL="0">
              <a:lnSpc>
                <a:spcPts val="2000"/>
              </a:lnSpc>
              <a:buNone/>
            </a:pPr>
            <a:r>
              <a:rPr lang="en-US" sz="1250" dirty="0">
                <a:solidFill>
                  <a:srgbClr val="3C3939"/>
                </a:solidFill>
                <a:latin typeface="Roboto" pitchFamily="34" charset="0"/>
                <a:ea typeface="Roboto" pitchFamily="34" charset="-122"/>
                <a:cs typeface="Roboto" pitchFamily="34" charset="-120"/>
              </a:rPr>
              <a:t>Das Alishan-Gebirge bietet eine beeindruckende Landschaft mit Zedernwäldern, Teegärten und Sonnenaufgängen.</a:t>
            </a:r>
            <a:endParaRPr lang="en-US" sz="1250" dirty="0"/>
          </a:p>
        </p:txBody>
      </p:sp>
      <p:pic>
        <p:nvPicPr>
          <p:cNvPr id="21"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576977" y="1234916"/>
            <a:ext cx="7990046" cy="1030367"/>
          </a:xfrm>
          <a:prstGeom prst="rect">
            <a:avLst/>
          </a:prstGeom>
          <a:noFill/>
          <a:ln/>
        </p:spPr>
        <p:txBody>
          <a:bodyPr wrap="square" rtlCol="0" anchor="t"/>
          <a:lstStyle/>
          <a:p>
            <a:pPr indent="0" marL="0">
              <a:lnSpc>
                <a:spcPts val="4056"/>
              </a:lnSpc>
              <a:buNone/>
            </a:pPr>
            <a:r>
              <a:rPr lang="en-US" sz="3245" dirty="0">
                <a:solidFill>
                  <a:srgbClr val="1B1B27"/>
                </a:solidFill>
                <a:latin typeface="Raleway" pitchFamily="34" charset="0"/>
                <a:ea typeface="Raleway" pitchFamily="34" charset="-122"/>
                <a:cs typeface="Raleway" pitchFamily="34" charset="-120"/>
              </a:rPr>
              <a:t>Taiwanesische Gesellschaft: Offenheit und Vielfalt</a:t>
            </a:r>
            <a:endParaRPr lang="en-US" sz="3245" dirty="0"/>
          </a:p>
        </p:txBody>
      </p:sp>
      <p:sp>
        <p:nvSpPr>
          <p:cNvPr id="6" name="Text 3"/>
          <p:cNvSpPr/>
          <p:nvPr/>
        </p:nvSpPr>
        <p:spPr>
          <a:xfrm>
            <a:off x="576977" y="2512457"/>
            <a:ext cx="7990046" cy="527685"/>
          </a:xfrm>
          <a:prstGeom prst="rect">
            <a:avLst/>
          </a:prstGeom>
          <a:noFill/>
          <a:ln/>
        </p:spPr>
        <p:txBody>
          <a:bodyPr wrap="squar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Die taiwanesische Gesellschaft ist geprägt von Offenheit, Gastfreundschaft und Toleranz. Das Land beherbergt eine große Vielfalt an Kulturen, Religionen und Lebensweisen.</a:t>
            </a:r>
            <a:endParaRPr lang="en-US" sz="1298" dirty="0"/>
          </a:p>
        </p:txBody>
      </p:sp>
      <p:sp>
        <p:nvSpPr>
          <p:cNvPr id="7" name="Shape 4"/>
          <p:cNvSpPr/>
          <p:nvPr/>
        </p:nvSpPr>
        <p:spPr>
          <a:xfrm>
            <a:off x="576977" y="3225522"/>
            <a:ext cx="7990046" cy="3769043"/>
          </a:xfrm>
          <a:prstGeom prst="roundRect">
            <a:avLst>
              <a:gd name="adj" fmla="val 1837"/>
            </a:avLst>
          </a:prstGeom>
          <a:noFill/>
          <a:ln w="7620">
            <a:solidFill>
              <a:srgbClr val="000000">
                <a:alpha val="8000"/>
              </a:srgbClr>
            </a:solidFill>
            <a:prstDash val="solid"/>
          </a:ln>
        </p:spPr>
      </p:sp>
      <p:sp>
        <p:nvSpPr>
          <p:cNvPr id="8" name="Shape 5"/>
          <p:cNvSpPr/>
          <p:nvPr/>
        </p:nvSpPr>
        <p:spPr>
          <a:xfrm>
            <a:off x="584597" y="3233142"/>
            <a:ext cx="7974806" cy="1004411"/>
          </a:xfrm>
          <a:prstGeom prst="rect">
            <a:avLst/>
          </a:prstGeom>
          <a:solidFill>
            <a:srgbClr val="FFFFFF">
              <a:alpha val="4000"/>
            </a:srgbClr>
          </a:solidFill>
          <a:ln/>
        </p:spPr>
      </p:sp>
      <p:sp>
        <p:nvSpPr>
          <p:cNvPr id="9" name="Text 6"/>
          <p:cNvSpPr/>
          <p:nvPr/>
        </p:nvSpPr>
        <p:spPr>
          <a:xfrm>
            <a:off x="749379" y="3339584"/>
            <a:ext cx="3654028" cy="263843"/>
          </a:xfrm>
          <a:prstGeom prst="rect">
            <a:avLst/>
          </a:prstGeom>
          <a:noFill/>
          <a:ln/>
        </p:spPr>
        <p:txBody>
          <a:bodyPr wrap="non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Vielfalt</a:t>
            </a:r>
            <a:endParaRPr lang="en-US" sz="1298" dirty="0"/>
          </a:p>
        </p:txBody>
      </p:sp>
      <p:sp>
        <p:nvSpPr>
          <p:cNvPr id="10" name="Text 7"/>
          <p:cNvSpPr/>
          <p:nvPr/>
        </p:nvSpPr>
        <p:spPr>
          <a:xfrm>
            <a:off x="4740593" y="3339584"/>
            <a:ext cx="3654028" cy="791527"/>
          </a:xfrm>
          <a:prstGeom prst="rect">
            <a:avLst/>
          </a:prstGeom>
          <a:noFill/>
          <a:ln/>
        </p:spPr>
        <p:txBody>
          <a:bodyPr wrap="squar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Taiwan beherbergt Menschen aus verschiedenen ethnischen Gruppen, darunter Han-Chinesen, Hakka, Aborigines und Einwanderer.</a:t>
            </a:r>
            <a:endParaRPr lang="en-US" sz="1298" dirty="0"/>
          </a:p>
        </p:txBody>
      </p:sp>
      <p:sp>
        <p:nvSpPr>
          <p:cNvPr id="11" name="Shape 8"/>
          <p:cNvSpPr/>
          <p:nvPr/>
        </p:nvSpPr>
        <p:spPr>
          <a:xfrm>
            <a:off x="584597" y="4237553"/>
            <a:ext cx="7974806" cy="1004411"/>
          </a:xfrm>
          <a:prstGeom prst="rect">
            <a:avLst/>
          </a:prstGeom>
          <a:solidFill>
            <a:srgbClr val="000000">
              <a:alpha val="4000"/>
            </a:srgbClr>
          </a:solidFill>
          <a:ln/>
        </p:spPr>
      </p:sp>
      <p:sp>
        <p:nvSpPr>
          <p:cNvPr id="12" name="Text 9"/>
          <p:cNvSpPr/>
          <p:nvPr/>
        </p:nvSpPr>
        <p:spPr>
          <a:xfrm>
            <a:off x="749379" y="4343995"/>
            <a:ext cx="3654028" cy="263843"/>
          </a:xfrm>
          <a:prstGeom prst="rect">
            <a:avLst/>
          </a:prstGeom>
          <a:noFill/>
          <a:ln/>
        </p:spPr>
        <p:txBody>
          <a:bodyPr wrap="non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Toleranz</a:t>
            </a:r>
            <a:endParaRPr lang="en-US" sz="1298" dirty="0"/>
          </a:p>
        </p:txBody>
      </p:sp>
      <p:sp>
        <p:nvSpPr>
          <p:cNvPr id="13" name="Text 10"/>
          <p:cNvSpPr/>
          <p:nvPr/>
        </p:nvSpPr>
        <p:spPr>
          <a:xfrm>
            <a:off x="4740593" y="4343995"/>
            <a:ext cx="3654028" cy="791527"/>
          </a:xfrm>
          <a:prstGeom prst="rect">
            <a:avLst/>
          </a:prstGeom>
          <a:noFill/>
          <a:ln/>
        </p:spPr>
        <p:txBody>
          <a:bodyPr wrap="squar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Die taiwanesische Gesellschaft ist tolerant gegenüber verschiedenen Religionen und Lebensentwürfen.</a:t>
            </a:r>
            <a:endParaRPr lang="en-US" sz="1298" dirty="0"/>
          </a:p>
        </p:txBody>
      </p:sp>
      <p:sp>
        <p:nvSpPr>
          <p:cNvPr id="14" name="Shape 11"/>
          <p:cNvSpPr/>
          <p:nvPr/>
        </p:nvSpPr>
        <p:spPr>
          <a:xfrm>
            <a:off x="584597" y="5241965"/>
            <a:ext cx="7974806" cy="1004411"/>
          </a:xfrm>
          <a:prstGeom prst="rect">
            <a:avLst/>
          </a:prstGeom>
          <a:solidFill>
            <a:srgbClr val="FFFFFF">
              <a:alpha val="4000"/>
            </a:srgbClr>
          </a:solidFill>
          <a:ln/>
        </p:spPr>
      </p:sp>
      <p:sp>
        <p:nvSpPr>
          <p:cNvPr id="15" name="Text 12"/>
          <p:cNvSpPr/>
          <p:nvPr/>
        </p:nvSpPr>
        <p:spPr>
          <a:xfrm>
            <a:off x="749379" y="5348407"/>
            <a:ext cx="3654028" cy="263843"/>
          </a:xfrm>
          <a:prstGeom prst="rect">
            <a:avLst/>
          </a:prstGeom>
          <a:noFill/>
          <a:ln/>
        </p:spPr>
        <p:txBody>
          <a:bodyPr wrap="non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Gastfreundschaft</a:t>
            </a:r>
            <a:endParaRPr lang="en-US" sz="1298" dirty="0"/>
          </a:p>
        </p:txBody>
      </p:sp>
      <p:sp>
        <p:nvSpPr>
          <p:cNvPr id="16" name="Text 13"/>
          <p:cNvSpPr/>
          <p:nvPr/>
        </p:nvSpPr>
        <p:spPr>
          <a:xfrm>
            <a:off x="4740593" y="5348407"/>
            <a:ext cx="3654028" cy="791527"/>
          </a:xfrm>
          <a:prstGeom prst="rect">
            <a:avLst/>
          </a:prstGeom>
          <a:noFill/>
          <a:ln/>
        </p:spPr>
        <p:txBody>
          <a:bodyPr wrap="squar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Taiwaner sind bekannt für ihre herzliche Gastfreundschaft und ihre Bereitschaft, Besuchern zu helfen.</a:t>
            </a:r>
            <a:endParaRPr lang="en-US" sz="1298" dirty="0"/>
          </a:p>
        </p:txBody>
      </p:sp>
      <p:sp>
        <p:nvSpPr>
          <p:cNvPr id="17" name="Shape 14"/>
          <p:cNvSpPr/>
          <p:nvPr/>
        </p:nvSpPr>
        <p:spPr>
          <a:xfrm>
            <a:off x="584597" y="6246376"/>
            <a:ext cx="7974806" cy="740569"/>
          </a:xfrm>
          <a:prstGeom prst="rect">
            <a:avLst/>
          </a:prstGeom>
          <a:solidFill>
            <a:srgbClr val="000000">
              <a:alpha val="4000"/>
            </a:srgbClr>
          </a:solidFill>
          <a:ln/>
        </p:spPr>
      </p:sp>
      <p:sp>
        <p:nvSpPr>
          <p:cNvPr id="18" name="Text 15"/>
          <p:cNvSpPr/>
          <p:nvPr/>
        </p:nvSpPr>
        <p:spPr>
          <a:xfrm>
            <a:off x="749379" y="6352818"/>
            <a:ext cx="3654028" cy="263843"/>
          </a:xfrm>
          <a:prstGeom prst="rect">
            <a:avLst/>
          </a:prstGeom>
          <a:noFill/>
          <a:ln/>
        </p:spPr>
        <p:txBody>
          <a:bodyPr wrap="non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Offenheit</a:t>
            </a:r>
            <a:endParaRPr lang="en-US" sz="1298" dirty="0"/>
          </a:p>
        </p:txBody>
      </p:sp>
      <p:sp>
        <p:nvSpPr>
          <p:cNvPr id="19" name="Text 16"/>
          <p:cNvSpPr/>
          <p:nvPr/>
        </p:nvSpPr>
        <p:spPr>
          <a:xfrm>
            <a:off x="4740593" y="6352818"/>
            <a:ext cx="3654028" cy="527685"/>
          </a:xfrm>
          <a:prstGeom prst="rect">
            <a:avLst/>
          </a:prstGeom>
          <a:noFill/>
          <a:ln/>
        </p:spPr>
        <p:txBody>
          <a:bodyPr wrap="square" rtlCol="0" anchor="t"/>
          <a:lstStyle/>
          <a:p>
            <a:pPr indent="0" marL="0">
              <a:lnSpc>
                <a:spcPts val="2077"/>
              </a:lnSpc>
              <a:buNone/>
            </a:pPr>
            <a:r>
              <a:rPr lang="en-US" sz="1298" dirty="0">
                <a:solidFill>
                  <a:srgbClr val="3C3939"/>
                </a:solidFill>
                <a:latin typeface="Roboto" pitchFamily="34" charset="0"/>
                <a:ea typeface="Roboto" pitchFamily="34" charset="-122"/>
                <a:cs typeface="Roboto" pitchFamily="34" charset="-120"/>
              </a:rPr>
              <a:t>Taiwan ist offen für neue Ideen und Innovationen und fördert den Austausch mit der Welt.</a:t>
            </a:r>
            <a:endParaRPr lang="en-US" sz="1298" dirty="0"/>
          </a:p>
        </p:txBody>
      </p:sp>
      <p:pic>
        <p:nvPicPr>
          <p:cNvPr id="20"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628055" y="1347192"/>
            <a:ext cx="7887891" cy="1121569"/>
          </a:xfrm>
          <a:prstGeom prst="rect">
            <a:avLst/>
          </a:prstGeom>
          <a:noFill/>
          <a:ln/>
        </p:spPr>
        <p:txBody>
          <a:bodyPr wrap="square" rtlCol="0" anchor="t"/>
          <a:lstStyle/>
          <a:p>
            <a:pPr indent="0" marL="0">
              <a:lnSpc>
                <a:spcPts val="4416"/>
              </a:lnSpc>
              <a:buNone/>
            </a:pPr>
            <a:r>
              <a:rPr lang="en-US" sz="3533" dirty="0">
                <a:solidFill>
                  <a:srgbClr val="1B1B27"/>
                </a:solidFill>
                <a:latin typeface="Raleway" pitchFamily="34" charset="0"/>
                <a:ea typeface="Raleway" pitchFamily="34" charset="-122"/>
                <a:cs typeface="Raleway" pitchFamily="34" charset="-120"/>
              </a:rPr>
              <a:t>Herausforderungen und Zukunftsperspektiven</a:t>
            </a:r>
            <a:endParaRPr lang="en-US" sz="3533" dirty="0"/>
          </a:p>
        </p:txBody>
      </p:sp>
      <p:sp>
        <p:nvSpPr>
          <p:cNvPr id="6" name="Text 3"/>
          <p:cNvSpPr/>
          <p:nvPr/>
        </p:nvSpPr>
        <p:spPr>
          <a:xfrm>
            <a:off x="628055" y="2737961"/>
            <a:ext cx="7887891" cy="861179"/>
          </a:xfrm>
          <a:prstGeom prst="rect">
            <a:avLst/>
          </a:prstGeom>
          <a:noFill/>
          <a:ln/>
        </p:spPr>
        <p:txBody>
          <a:bodyPr wrap="square" rtlCol="0" anchor="t"/>
          <a:lstStyle/>
          <a:p>
            <a:pPr indent="0" marL="0">
              <a:lnSpc>
                <a:spcPts val="2261"/>
              </a:lnSpc>
              <a:buNone/>
            </a:pPr>
            <a:r>
              <a:rPr lang="en-US" sz="1413" dirty="0">
                <a:solidFill>
                  <a:srgbClr val="3C3939"/>
                </a:solidFill>
                <a:latin typeface="Roboto" pitchFamily="34" charset="0"/>
                <a:ea typeface="Roboto" pitchFamily="34" charset="-122"/>
                <a:cs typeface="Roboto" pitchFamily="34" charset="-120"/>
              </a:rPr>
              <a:t>Taiwan steht vor Herausforderungen wie der demografischen Entwicklung, dem Wirtschaftswachstum und der Beziehung zu China. Trotz dieser Herausforderungen blickt Taiwan optimistisch in die Zukunft und setzt auf Innovation und Nachhaltigkeit.</a:t>
            </a:r>
            <a:endParaRPr lang="en-US" sz="1413" dirty="0"/>
          </a:p>
        </p:txBody>
      </p:sp>
      <p:sp>
        <p:nvSpPr>
          <p:cNvPr id="7" name="Shape 4"/>
          <p:cNvSpPr/>
          <p:nvPr/>
        </p:nvSpPr>
        <p:spPr>
          <a:xfrm>
            <a:off x="628055" y="4002762"/>
            <a:ext cx="403741" cy="403741"/>
          </a:xfrm>
          <a:prstGeom prst="roundRect">
            <a:avLst>
              <a:gd name="adj" fmla="val 18670"/>
            </a:avLst>
          </a:prstGeom>
          <a:solidFill>
            <a:srgbClr val="E1E1EA"/>
          </a:solidFill>
          <a:ln w="7620">
            <a:solidFill>
              <a:srgbClr val="C7C7D0"/>
            </a:solidFill>
            <a:prstDash val="solid"/>
          </a:ln>
        </p:spPr>
      </p:sp>
      <p:sp>
        <p:nvSpPr>
          <p:cNvPr id="8" name="Text 5"/>
          <p:cNvSpPr/>
          <p:nvPr/>
        </p:nvSpPr>
        <p:spPr>
          <a:xfrm>
            <a:off x="772239" y="4070033"/>
            <a:ext cx="115253" cy="269200"/>
          </a:xfrm>
          <a:prstGeom prst="rect">
            <a:avLst/>
          </a:prstGeom>
          <a:noFill/>
          <a:ln/>
        </p:spPr>
        <p:txBody>
          <a:bodyPr wrap="none" rtlCol="0" anchor="t"/>
          <a:lstStyle/>
          <a:p>
            <a:pPr algn="ctr" indent="0" marL="0">
              <a:lnSpc>
                <a:spcPts val="2120"/>
              </a:lnSpc>
              <a:buNone/>
            </a:pPr>
            <a:r>
              <a:rPr lang="en-US" sz="2120" dirty="0">
                <a:solidFill>
                  <a:srgbClr val="3C3939"/>
                </a:solidFill>
                <a:latin typeface="Raleway" pitchFamily="34" charset="0"/>
                <a:ea typeface="Raleway" pitchFamily="34" charset="-122"/>
                <a:cs typeface="Raleway" pitchFamily="34" charset="-120"/>
              </a:rPr>
              <a:t>1</a:t>
            </a:r>
            <a:endParaRPr lang="en-US" sz="2120" dirty="0"/>
          </a:p>
        </p:txBody>
      </p:sp>
      <p:sp>
        <p:nvSpPr>
          <p:cNvPr id="9" name="Text 6"/>
          <p:cNvSpPr/>
          <p:nvPr/>
        </p:nvSpPr>
        <p:spPr>
          <a:xfrm>
            <a:off x="1211223" y="4002762"/>
            <a:ext cx="2921318" cy="280392"/>
          </a:xfrm>
          <a:prstGeom prst="rect">
            <a:avLst/>
          </a:prstGeom>
          <a:noFill/>
          <a:ln/>
        </p:spPr>
        <p:txBody>
          <a:bodyPr wrap="none" rtlCol="0" anchor="t"/>
          <a:lstStyle/>
          <a:p>
            <a:pPr indent="0" marL="0">
              <a:lnSpc>
                <a:spcPts val="2208"/>
              </a:lnSpc>
              <a:buNone/>
            </a:pPr>
            <a:r>
              <a:rPr lang="en-US" sz="1766" dirty="0">
                <a:solidFill>
                  <a:srgbClr val="3C3939"/>
                </a:solidFill>
                <a:latin typeface="Raleway" pitchFamily="34" charset="0"/>
                <a:ea typeface="Raleway" pitchFamily="34" charset="-122"/>
                <a:cs typeface="Raleway" pitchFamily="34" charset="-120"/>
              </a:rPr>
              <a:t>Demografische Entwicklung</a:t>
            </a:r>
            <a:endParaRPr lang="en-US" sz="1766" dirty="0"/>
          </a:p>
        </p:txBody>
      </p:sp>
      <p:sp>
        <p:nvSpPr>
          <p:cNvPr id="10" name="Text 7"/>
          <p:cNvSpPr/>
          <p:nvPr/>
        </p:nvSpPr>
        <p:spPr>
          <a:xfrm>
            <a:off x="1211223" y="4390787"/>
            <a:ext cx="3271123" cy="861179"/>
          </a:xfrm>
          <a:prstGeom prst="rect">
            <a:avLst/>
          </a:prstGeom>
          <a:noFill/>
          <a:ln/>
        </p:spPr>
        <p:txBody>
          <a:bodyPr wrap="square" rtlCol="0" anchor="t"/>
          <a:lstStyle/>
          <a:p>
            <a:pPr indent="0" marL="0">
              <a:lnSpc>
                <a:spcPts val="2261"/>
              </a:lnSpc>
              <a:buNone/>
            </a:pPr>
            <a:r>
              <a:rPr lang="en-US" sz="1413" dirty="0">
                <a:solidFill>
                  <a:srgbClr val="3C3939"/>
                </a:solidFill>
                <a:latin typeface="Roboto" pitchFamily="34" charset="0"/>
                <a:ea typeface="Roboto" pitchFamily="34" charset="-122"/>
                <a:cs typeface="Roboto" pitchFamily="34" charset="-120"/>
              </a:rPr>
              <a:t>Taiwan hat eine alternde Bevölkerung und muss mit den Herausforderungen des demografischen Wandels umgehen.</a:t>
            </a:r>
            <a:endParaRPr lang="en-US" sz="1413" dirty="0"/>
          </a:p>
        </p:txBody>
      </p:sp>
      <p:sp>
        <p:nvSpPr>
          <p:cNvPr id="11" name="Shape 8"/>
          <p:cNvSpPr/>
          <p:nvPr/>
        </p:nvSpPr>
        <p:spPr>
          <a:xfrm>
            <a:off x="4661773" y="4002762"/>
            <a:ext cx="403741" cy="403741"/>
          </a:xfrm>
          <a:prstGeom prst="roundRect">
            <a:avLst>
              <a:gd name="adj" fmla="val 18670"/>
            </a:avLst>
          </a:prstGeom>
          <a:solidFill>
            <a:srgbClr val="E1E1EA"/>
          </a:solidFill>
          <a:ln w="7620">
            <a:solidFill>
              <a:srgbClr val="C7C7D0"/>
            </a:solidFill>
            <a:prstDash val="solid"/>
          </a:ln>
        </p:spPr>
      </p:sp>
      <p:sp>
        <p:nvSpPr>
          <p:cNvPr id="12" name="Text 9"/>
          <p:cNvSpPr/>
          <p:nvPr/>
        </p:nvSpPr>
        <p:spPr>
          <a:xfrm>
            <a:off x="4793456" y="4070033"/>
            <a:ext cx="140256" cy="269200"/>
          </a:xfrm>
          <a:prstGeom prst="rect">
            <a:avLst/>
          </a:prstGeom>
          <a:noFill/>
          <a:ln/>
        </p:spPr>
        <p:txBody>
          <a:bodyPr wrap="none" rtlCol="0" anchor="t"/>
          <a:lstStyle/>
          <a:p>
            <a:pPr algn="ctr" indent="0" marL="0">
              <a:lnSpc>
                <a:spcPts val="2120"/>
              </a:lnSpc>
              <a:buNone/>
            </a:pPr>
            <a:r>
              <a:rPr lang="en-US" sz="2120" dirty="0">
                <a:solidFill>
                  <a:srgbClr val="3C3939"/>
                </a:solidFill>
                <a:latin typeface="Raleway" pitchFamily="34" charset="0"/>
                <a:ea typeface="Raleway" pitchFamily="34" charset="-122"/>
                <a:cs typeface="Raleway" pitchFamily="34" charset="-120"/>
              </a:rPr>
              <a:t>2</a:t>
            </a:r>
            <a:endParaRPr lang="en-US" sz="2120" dirty="0"/>
          </a:p>
        </p:txBody>
      </p:sp>
      <p:sp>
        <p:nvSpPr>
          <p:cNvPr id="13" name="Text 10"/>
          <p:cNvSpPr/>
          <p:nvPr/>
        </p:nvSpPr>
        <p:spPr>
          <a:xfrm>
            <a:off x="5244941" y="4002762"/>
            <a:ext cx="2254806" cy="280392"/>
          </a:xfrm>
          <a:prstGeom prst="rect">
            <a:avLst/>
          </a:prstGeom>
          <a:noFill/>
          <a:ln/>
        </p:spPr>
        <p:txBody>
          <a:bodyPr wrap="none" rtlCol="0" anchor="t"/>
          <a:lstStyle/>
          <a:p>
            <a:pPr indent="0" marL="0">
              <a:lnSpc>
                <a:spcPts val="2208"/>
              </a:lnSpc>
              <a:buNone/>
            </a:pPr>
            <a:r>
              <a:rPr lang="en-US" sz="1766" dirty="0">
                <a:solidFill>
                  <a:srgbClr val="3C3939"/>
                </a:solidFill>
                <a:latin typeface="Raleway" pitchFamily="34" charset="0"/>
                <a:ea typeface="Raleway" pitchFamily="34" charset="-122"/>
                <a:cs typeface="Raleway" pitchFamily="34" charset="-120"/>
              </a:rPr>
              <a:t>Wirtschaftswachstum</a:t>
            </a:r>
            <a:endParaRPr lang="en-US" sz="1766" dirty="0"/>
          </a:p>
        </p:txBody>
      </p:sp>
      <p:sp>
        <p:nvSpPr>
          <p:cNvPr id="14" name="Text 11"/>
          <p:cNvSpPr/>
          <p:nvPr/>
        </p:nvSpPr>
        <p:spPr>
          <a:xfrm>
            <a:off x="5244941" y="4390787"/>
            <a:ext cx="3271123" cy="861179"/>
          </a:xfrm>
          <a:prstGeom prst="rect">
            <a:avLst/>
          </a:prstGeom>
          <a:noFill/>
          <a:ln/>
        </p:spPr>
        <p:txBody>
          <a:bodyPr wrap="square" rtlCol="0" anchor="t"/>
          <a:lstStyle/>
          <a:p>
            <a:pPr indent="0" marL="0">
              <a:lnSpc>
                <a:spcPts val="2261"/>
              </a:lnSpc>
              <a:buNone/>
            </a:pPr>
            <a:r>
              <a:rPr lang="en-US" sz="1413" dirty="0">
                <a:solidFill>
                  <a:srgbClr val="3C3939"/>
                </a:solidFill>
                <a:latin typeface="Roboto" pitchFamily="34" charset="0"/>
                <a:ea typeface="Roboto" pitchFamily="34" charset="-122"/>
                <a:cs typeface="Roboto" pitchFamily="34" charset="-120"/>
              </a:rPr>
              <a:t>Taiwan muss weiterhin ein starkes Wirtschaftswachstum erzielen, um den Lebensstandard zu erhalten.</a:t>
            </a:r>
            <a:endParaRPr lang="en-US" sz="1413" dirty="0"/>
          </a:p>
        </p:txBody>
      </p:sp>
      <p:sp>
        <p:nvSpPr>
          <p:cNvPr id="15" name="Shape 12"/>
          <p:cNvSpPr/>
          <p:nvPr/>
        </p:nvSpPr>
        <p:spPr>
          <a:xfrm>
            <a:off x="628055" y="5633204"/>
            <a:ext cx="403741" cy="403741"/>
          </a:xfrm>
          <a:prstGeom prst="roundRect">
            <a:avLst>
              <a:gd name="adj" fmla="val 18670"/>
            </a:avLst>
          </a:prstGeom>
          <a:solidFill>
            <a:srgbClr val="E1E1EA"/>
          </a:solidFill>
          <a:ln w="7620">
            <a:solidFill>
              <a:srgbClr val="C7C7D0"/>
            </a:solidFill>
            <a:prstDash val="solid"/>
          </a:ln>
        </p:spPr>
      </p:sp>
      <p:sp>
        <p:nvSpPr>
          <p:cNvPr id="16" name="Text 13"/>
          <p:cNvSpPr/>
          <p:nvPr/>
        </p:nvSpPr>
        <p:spPr>
          <a:xfrm>
            <a:off x="758071" y="5700474"/>
            <a:ext cx="143708" cy="269200"/>
          </a:xfrm>
          <a:prstGeom prst="rect">
            <a:avLst/>
          </a:prstGeom>
          <a:noFill/>
          <a:ln/>
        </p:spPr>
        <p:txBody>
          <a:bodyPr wrap="none" rtlCol="0" anchor="t"/>
          <a:lstStyle/>
          <a:p>
            <a:pPr algn="ctr" indent="0" marL="0">
              <a:lnSpc>
                <a:spcPts val="2120"/>
              </a:lnSpc>
              <a:buNone/>
            </a:pPr>
            <a:r>
              <a:rPr lang="en-US" sz="2120" dirty="0">
                <a:solidFill>
                  <a:srgbClr val="3C3939"/>
                </a:solidFill>
                <a:latin typeface="Raleway" pitchFamily="34" charset="0"/>
                <a:ea typeface="Raleway" pitchFamily="34" charset="-122"/>
                <a:cs typeface="Raleway" pitchFamily="34" charset="-120"/>
              </a:rPr>
              <a:t>3</a:t>
            </a:r>
            <a:endParaRPr lang="en-US" sz="2120" dirty="0"/>
          </a:p>
        </p:txBody>
      </p:sp>
      <p:sp>
        <p:nvSpPr>
          <p:cNvPr id="17" name="Text 14"/>
          <p:cNvSpPr/>
          <p:nvPr/>
        </p:nvSpPr>
        <p:spPr>
          <a:xfrm>
            <a:off x="1211223" y="5633204"/>
            <a:ext cx="2243257" cy="280392"/>
          </a:xfrm>
          <a:prstGeom prst="rect">
            <a:avLst/>
          </a:prstGeom>
          <a:noFill/>
          <a:ln/>
        </p:spPr>
        <p:txBody>
          <a:bodyPr wrap="none" rtlCol="0" anchor="t"/>
          <a:lstStyle/>
          <a:p>
            <a:pPr indent="0" marL="0">
              <a:lnSpc>
                <a:spcPts val="2208"/>
              </a:lnSpc>
              <a:buNone/>
            </a:pPr>
            <a:r>
              <a:rPr lang="en-US" sz="1766" dirty="0">
                <a:solidFill>
                  <a:srgbClr val="3C3939"/>
                </a:solidFill>
                <a:latin typeface="Raleway" pitchFamily="34" charset="0"/>
                <a:ea typeface="Raleway" pitchFamily="34" charset="-122"/>
                <a:cs typeface="Raleway" pitchFamily="34" charset="-120"/>
              </a:rPr>
              <a:t>Beziehung zu China</a:t>
            </a:r>
            <a:endParaRPr lang="en-US" sz="1766" dirty="0"/>
          </a:p>
        </p:txBody>
      </p:sp>
      <p:sp>
        <p:nvSpPr>
          <p:cNvPr id="18" name="Text 15"/>
          <p:cNvSpPr/>
          <p:nvPr/>
        </p:nvSpPr>
        <p:spPr>
          <a:xfrm>
            <a:off x="1211223" y="6021229"/>
            <a:ext cx="3271123" cy="861179"/>
          </a:xfrm>
          <a:prstGeom prst="rect">
            <a:avLst/>
          </a:prstGeom>
          <a:noFill/>
          <a:ln/>
        </p:spPr>
        <p:txBody>
          <a:bodyPr wrap="square" rtlCol="0" anchor="t"/>
          <a:lstStyle/>
          <a:p>
            <a:pPr indent="0" marL="0">
              <a:lnSpc>
                <a:spcPts val="2261"/>
              </a:lnSpc>
              <a:buNone/>
            </a:pPr>
            <a:r>
              <a:rPr lang="en-US" sz="1413" dirty="0">
                <a:solidFill>
                  <a:srgbClr val="3C3939"/>
                </a:solidFill>
                <a:latin typeface="Roboto" pitchFamily="34" charset="0"/>
                <a:ea typeface="Roboto" pitchFamily="34" charset="-122"/>
                <a:cs typeface="Roboto" pitchFamily="34" charset="-120"/>
              </a:rPr>
              <a:t>Die Beziehung zu China ist eine große Herausforderung für Taiwan, da China den Anspruch auf Taiwan erhebt.</a:t>
            </a:r>
            <a:endParaRPr lang="en-US" sz="1413" dirty="0"/>
          </a:p>
        </p:txBody>
      </p:sp>
      <p:sp>
        <p:nvSpPr>
          <p:cNvPr id="19" name="Shape 16"/>
          <p:cNvSpPr/>
          <p:nvPr/>
        </p:nvSpPr>
        <p:spPr>
          <a:xfrm>
            <a:off x="4661773" y="5633204"/>
            <a:ext cx="403741" cy="403741"/>
          </a:xfrm>
          <a:prstGeom prst="roundRect">
            <a:avLst>
              <a:gd name="adj" fmla="val 18670"/>
            </a:avLst>
          </a:prstGeom>
          <a:solidFill>
            <a:srgbClr val="E1E1EA"/>
          </a:solidFill>
          <a:ln w="7620">
            <a:solidFill>
              <a:srgbClr val="C7C7D0"/>
            </a:solidFill>
            <a:prstDash val="solid"/>
          </a:ln>
        </p:spPr>
      </p:sp>
      <p:sp>
        <p:nvSpPr>
          <p:cNvPr id="20" name="Text 17"/>
          <p:cNvSpPr/>
          <p:nvPr/>
        </p:nvSpPr>
        <p:spPr>
          <a:xfrm>
            <a:off x="4790123" y="5700474"/>
            <a:ext cx="146923" cy="269200"/>
          </a:xfrm>
          <a:prstGeom prst="rect">
            <a:avLst/>
          </a:prstGeom>
          <a:noFill/>
          <a:ln/>
        </p:spPr>
        <p:txBody>
          <a:bodyPr wrap="none" rtlCol="0" anchor="t"/>
          <a:lstStyle/>
          <a:p>
            <a:pPr algn="ctr" indent="0" marL="0">
              <a:lnSpc>
                <a:spcPts val="2120"/>
              </a:lnSpc>
              <a:buNone/>
            </a:pPr>
            <a:r>
              <a:rPr lang="en-US" sz="2120" dirty="0">
                <a:solidFill>
                  <a:srgbClr val="3C3939"/>
                </a:solidFill>
                <a:latin typeface="Raleway" pitchFamily="34" charset="0"/>
                <a:ea typeface="Raleway" pitchFamily="34" charset="-122"/>
                <a:cs typeface="Raleway" pitchFamily="34" charset="-120"/>
              </a:rPr>
              <a:t>4</a:t>
            </a:r>
            <a:endParaRPr lang="en-US" sz="2120" dirty="0"/>
          </a:p>
        </p:txBody>
      </p:sp>
      <p:sp>
        <p:nvSpPr>
          <p:cNvPr id="21" name="Text 18"/>
          <p:cNvSpPr/>
          <p:nvPr/>
        </p:nvSpPr>
        <p:spPr>
          <a:xfrm>
            <a:off x="5244941" y="5633204"/>
            <a:ext cx="3084433" cy="280392"/>
          </a:xfrm>
          <a:prstGeom prst="rect">
            <a:avLst/>
          </a:prstGeom>
          <a:noFill/>
          <a:ln/>
        </p:spPr>
        <p:txBody>
          <a:bodyPr wrap="none" rtlCol="0" anchor="t"/>
          <a:lstStyle/>
          <a:p>
            <a:pPr indent="0" marL="0">
              <a:lnSpc>
                <a:spcPts val="2208"/>
              </a:lnSpc>
              <a:buNone/>
            </a:pPr>
            <a:r>
              <a:rPr lang="en-US" sz="1766" dirty="0">
                <a:solidFill>
                  <a:srgbClr val="3C3939"/>
                </a:solidFill>
                <a:latin typeface="Raleway" pitchFamily="34" charset="0"/>
                <a:ea typeface="Raleway" pitchFamily="34" charset="-122"/>
                <a:cs typeface="Raleway" pitchFamily="34" charset="-120"/>
              </a:rPr>
              <a:t>Innovation und Nachhaltigkeit</a:t>
            </a:r>
            <a:endParaRPr lang="en-US" sz="1766" dirty="0"/>
          </a:p>
        </p:txBody>
      </p:sp>
      <p:sp>
        <p:nvSpPr>
          <p:cNvPr id="22" name="Text 19"/>
          <p:cNvSpPr/>
          <p:nvPr/>
        </p:nvSpPr>
        <p:spPr>
          <a:xfrm>
            <a:off x="5244941" y="6021229"/>
            <a:ext cx="3271123" cy="861179"/>
          </a:xfrm>
          <a:prstGeom prst="rect">
            <a:avLst/>
          </a:prstGeom>
          <a:noFill/>
          <a:ln/>
        </p:spPr>
        <p:txBody>
          <a:bodyPr wrap="square" rtlCol="0" anchor="t"/>
          <a:lstStyle/>
          <a:p>
            <a:pPr indent="0" marL="0">
              <a:lnSpc>
                <a:spcPts val="2261"/>
              </a:lnSpc>
              <a:buNone/>
            </a:pPr>
            <a:r>
              <a:rPr lang="en-US" sz="1413" dirty="0">
                <a:solidFill>
                  <a:srgbClr val="3C3939"/>
                </a:solidFill>
                <a:latin typeface="Roboto" pitchFamily="34" charset="0"/>
                <a:ea typeface="Roboto" pitchFamily="34" charset="-122"/>
                <a:cs typeface="Roboto" pitchFamily="34" charset="-120"/>
              </a:rPr>
              <a:t>Taiwan setzt auf Innovation und Nachhaltigkeit, um seine wirtschaftliche und soziale Entwicklung zu fördern.</a:t>
            </a:r>
            <a:endParaRPr lang="en-US" sz="1413" dirty="0"/>
          </a:p>
        </p:txBody>
      </p:sp>
      <p:pic>
        <p:nvPicPr>
          <p:cNvPr id="23"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2024-07-14T10:56:56Z</dcterms:created>
  <dcterms:modified xsi:type="dcterms:W3CDTF">2024-07-14T10:56:56Z</dcterms:modified>
</cp:coreProperties>
</file>